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14" r:id="rId4"/>
    <p:sldMasterId id="2147483726" r:id="rId5"/>
  </p:sldMasterIdLst>
  <p:notesMasterIdLst>
    <p:notesMasterId r:id="rId112"/>
  </p:notesMasterIdLst>
  <p:sldIdLst>
    <p:sldId id="320" r:id="rId6"/>
    <p:sldId id="321" r:id="rId7"/>
    <p:sldId id="262" r:id="rId8"/>
    <p:sldId id="322" r:id="rId9"/>
    <p:sldId id="306" r:id="rId10"/>
    <p:sldId id="307" r:id="rId11"/>
    <p:sldId id="308" r:id="rId12"/>
    <p:sldId id="309" r:id="rId13"/>
    <p:sldId id="315" r:id="rId14"/>
    <p:sldId id="310" r:id="rId15"/>
    <p:sldId id="316" r:id="rId16"/>
    <p:sldId id="311" r:id="rId17"/>
    <p:sldId id="317" r:id="rId18"/>
    <p:sldId id="318" r:id="rId19"/>
    <p:sldId id="319" r:id="rId20"/>
    <p:sldId id="303" r:id="rId21"/>
    <p:sldId id="261" r:id="rId22"/>
    <p:sldId id="257" r:id="rId23"/>
    <p:sldId id="258" r:id="rId24"/>
    <p:sldId id="259" r:id="rId25"/>
    <p:sldId id="260"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43" r:id="rId66"/>
    <p:sldId id="344" r:id="rId67"/>
    <p:sldId id="345" r:id="rId68"/>
    <p:sldId id="346" r:id="rId69"/>
    <p:sldId id="347" r:id="rId70"/>
    <p:sldId id="323" r:id="rId71"/>
    <p:sldId id="324" r:id="rId72"/>
    <p:sldId id="325" r:id="rId73"/>
    <p:sldId id="326" r:id="rId74"/>
    <p:sldId id="340" r:id="rId75"/>
    <p:sldId id="327" r:id="rId76"/>
    <p:sldId id="341" r:id="rId77"/>
    <p:sldId id="342" r:id="rId78"/>
    <p:sldId id="328" r:id="rId79"/>
    <p:sldId id="329" r:id="rId80"/>
    <p:sldId id="330" r:id="rId81"/>
    <p:sldId id="331" r:id="rId82"/>
    <p:sldId id="333" r:id="rId83"/>
    <p:sldId id="334" r:id="rId84"/>
    <p:sldId id="348" r:id="rId85"/>
    <p:sldId id="336" r:id="rId86"/>
    <p:sldId id="368" r:id="rId87"/>
    <p:sldId id="335" r:id="rId88"/>
    <p:sldId id="337" r:id="rId89"/>
    <p:sldId id="338" r:id="rId90"/>
    <p:sldId id="339" r:id="rId91"/>
    <p:sldId id="349" r:id="rId92"/>
    <p:sldId id="364" r:id="rId93"/>
    <p:sldId id="365" r:id="rId94"/>
    <p:sldId id="366" r:id="rId95"/>
    <p:sldId id="367" r:id="rId96"/>
    <p:sldId id="352" r:id="rId97"/>
    <p:sldId id="350" r:id="rId98"/>
    <p:sldId id="351" r:id="rId99"/>
    <p:sldId id="363" r:id="rId100"/>
    <p:sldId id="353" r:id="rId101"/>
    <p:sldId id="354" r:id="rId102"/>
    <p:sldId id="369" r:id="rId103"/>
    <p:sldId id="355" r:id="rId104"/>
    <p:sldId id="356" r:id="rId105"/>
    <p:sldId id="357" r:id="rId106"/>
    <p:sldId id="358" r:id="rId107"/>
    <p:sldId id="359" r:id="rId108"/>
    <p:sldId id="360" r:id="rId109"/>
    <p:sldId id="361" r:id="rId110"/>
    <p:sldId id="362"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1766" autoAdjust="0"/>
  </p:normalViewPr>
  <p:slideViewPr>
    <p:cSldViewPr snapToGrid="0">
      <p:cViewPr varScale="1">
        <p:scale>
          <a:sx n="50" d="100"/>
          <a:sy n="50" d="100"/>
        </p:scale>
        <p:origin x="2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Elizabeth\Desktop\Constant%20flow%20results\Constant%20Flow_Final%20results.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Office%20PowerPoint"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kn223\Dropbox\Water%20Footprint\Water%20Footprint%20Data%205-12-17.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4C-454A-8A9A-F8EEFD38719A}"/>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4C-454A-8A9A-F8EEFD38719A}"/>
              </c:ext>
            </c:extLst>
          </c:dPt>
          <c:dPt>
            <c:idx val="2"/>
            <c:bubble3D val="0"/>
            <c:explosion val="1"/>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4C-454A-8A9A-F8EEFD38719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E44C-454A-8A9A-F8EEFD38719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E44C-454A-8A9A-F8EEFD38719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General</c:formatCode>
                <c:ptCount val="2"/>
                <c:pt idx="0">
                  <c:v>73.599999999999994</c:v>
                </c:pt>
                <c:pt idx="1">
                  <c:v>26.4</c:v>
                </c:pt>
              </c:numCache>
            </c:numRef>
          </c:val>
          <c:extLst>
            <c:ext xmlns:c16="http://schemas.microsoft.com/office/drawing/2014/chart" uri="{C3380CC4-5D6E-409C-BE32-E72D297353CC}">
              <c16:uniqueId val="{00000006-E44C-454A-8A9A-F8EEFD38719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722014117167"/>
          <c:y val="4.2494975613991598E-2"/>
          <c:w val="0.84751713681420904"/>
          <c:h val="0.80672854761889601"/>
        </c:manualLayout>
      </c:layout>
      <c:barChart>
        <c:barDir val="col"/>
        <c:grouping val="clustered"/>
        <c:varyColors val="0"/>
        <c:ser>
          <c:idx val="0"/>
          <c:order val="0"/>
          <c:tx>
            <c:v>Day 0</c:v>
          </c:tx>
          <c:spPr>
            <a:ln>
              <a:solidFill>
                <a:srgbClr val="000000"/>
              </a:solidFill>
            </a:ln>
          </c:spPr>
          <c:invertIfNegative val="0"/>
          <c:errBars>
            <c:errBarType val="both"/>
            <c:errValType val="cust"/>
            <c:noEndCap val="0"/>
            <c:plus>
              <c:numRef>
                <c:f>Phytophthora!$L$3:$L$7</c:f>
                <c:numCache>
                  <c:formatCode>General</c:formatCode>
                  <c:ptCount val="5"/>
                  <c:pt idx="0">
                    <c:v>3.887998209114051</c:v>
                  </c:pt>
                  <c:pt idx="1">
                    <c:v>3.8878675388958102</c:v>
                  </c:pt>
                  <c:pt idx="2">
                    <c:v>3.6710955978956381</c:v>
                  </c:pt>
                  <c:pt idx="3">
                    <c:v>6.9330696477635998</c:v>
                  </c:pt>
                  <c:pt idx="4">
                    <c:v>3.9396872502306</c:v>
                  </c:pt>
                </c:numCache>
              </c:numRef>
            </c:plus>
            <c:minus>
              <c:numRef>
                <c:f>Phytophthora!$L$3:$L$7</c:f>
                <c:numCache>
                  <c:formatCode>General</c:formatCode>
                  <c:ptCount val="5"/>
                  <c:pt idx="0">
                    <c:v>3.887998209114051</c:v>
                  </c:pt>
                  <c:pt idx="1">
                    <c:v>3.8878675388958102</c:v>
                  </c:pt>
                  <c:pt idx="2">
                    <c:v>3.6710955978956381</c:v>
                  </c:pt>
                  <c:pt idx="3">
                    <c:v>6.9330696477635998</c:v>
                  </c:pt>
                  <c:pt idx="4">
                    <c:v>3.9396872502306</c:v>
                  </c:pt>
                </c:numCache>
              </c:numRef>
            </c:minus>
          </c:errBars>
          <c:cat>
            <c:strRef>
              <c:f>Phytophthora!$J$3:$J$7</c:f>
              <c:strCache>
                <c:ptCount val="5"/>
                <c:pt idx="0">
                  <c:v>Sand: 10cm</c:v>
                </c:pt>
                <c:pt idx="1">
                  <c:v>Brick: 10cm</c:v>
                </c:pt>
                <c:pt idx="2">
                  <c:v>Clay: 10cm</c:v>
                </c:pt>
                <c:pt idx="3">
                  <c:v>Beads: 60cm</c:v>
                </c:pt>
                <c:pt idx="4">
                  <c:v>Kaldnes®: 60cm</c:v>
                </c:pt>
              </c:strCache>
            </c:strRef>
          </c:cat>
          <c:val>
            <c:numRef>
              <c:f>Phytophthora!$K$3:$K$7</c:f>
              <c:numCache>
                <c:formatCode>General</c:formatCode>
                <c:ptCount val="5"/>
                <c:pt idx="0">
                  <c:v>77.665000000000006</c:v>
                </c:pt>
                <c:pt idx="1">
                  <c:v>63.866</c:v>
                </c:pt>
                <c:pt idx="2">
                  <c:v>44.63</c:v>
                </c:pt>
                <c:pt idx="3">
                  <c:v>33.448</c:v>
                </c:pt>
                <c:pt idx="4">
                  <c:v>37.767000000000003</c:v>
                </c:pt>
              </c:numCache>
            </c:numRef>
          </c:val>
          <c:extLst>
            <c:ext xmlns:c16="http://schemas.microsoft.com/office/drawing/2014/chart" uri="{C3380CC4-5D6E-409C-BE32-E72D297353CC}">
              <c16:uniqueId val="{00000000-8EDA-4930-BABF-10B3714B3FB3}"/>
            </c:ext>
          </c:extLst>
        </c:ser>
        <c:ser>
          <c:idx val="1"/>
          <c:order val="1"/>
          <c:tx>
            <c:v>Day 21</c:v>
          </c:tx>
          <c:spPr>
            <a:ln>
              <a:solidFill>
                <a:srgbClr val="000000"/>
              </a:solidFill>
            </a:ln>
          </c:spPr>
          <c:invertIfNegative val="0"/>
          <c:errBars>
            <c:errBarType val="both"/>
            <c:errValType val="cust"/>
            <c:noEndCap val="0"/>
            <c:plus>
              <c:numRef>
                <c:f>Phytophthora!$N$3:$N$7</c:f>
                <c:numCache>
                  <c:formatCode>General</c:formatCode>
                  <c:ptCount val="5"/>
                  <c:pt idx="0">
                    <c:v>0.47315982735458501</c:v>
                  </c:pt>
                  <c:pt idx="1">
                    <c:v>2.1421814945413851</c:v>
                  </c:pt>
                  <c:pt idx="2">
                    <c:v>1.85994320900955</c:v>
                  </c:pt>
                  <c:pt idx="3">
                    <c:v>9.9065729283735582</c:v>
                  </c:pt>
                  <c:pt idx="4">
                    <c:v>13.61908372672535</c:v>
                  </c:pt>
                </c:numCache>
              </c:numRef>
            </c:plus>
            <c:minus>
              <c:numRef>
                <c:f>Phytophthora!$N$3:$N$7</c:f>
                <c:numCache>
                  <c:formatCode>General</c:formatCode>
                  <c:ptCount val="5"/>
                  <c:pt idx="0">
                    <c:v>0.47315982735458501</c:v>
                  </c:pt>
                  <c:pt idx="1">
                    <c:v>2.1421814945413851</c:v>
                  </c:pt>
                  <c:pt idx="2">
                    <c:v>1.85994320900955</c:v>
                  </c:pt>
                  <c:pt idx="3">
                    <c:v>9.9065729283735582</c:v>
                  </c:pt>
                  <c:pt idx="4">
                    <c:v>13.61908372672535</c:v>
                  </c:pt>
                </c:numCache>
              </c:numRef>
            </c:minus>
          </c:errBars>
          <c:cat>
            <c:strRef>
              <c:f>Phytophthora!$J$3:$J$7</c:f>
              <c:strCache>
                <c:ptCount val="5"/>
                <c:pt idx="0">
                  <c:v>Sand: 10cm</c:v>
                </c:pt>
                <c:pt idx="1">
                  <c:v>Brick: 10cm</c:v>
                </c:pt>
                <c:pt idx="2">
                  <c:v>Clay: 10cm</c:v>
                </c:pt>
                <c:pt idx="3">
                  <c:v>Beads: 60cm</c:v>
                </c:pt>
                <c:pt idx="4">
                  <c:v>Kaldnes®: 60cm</c:v>
                </c:pt>
              </c:strCache>
            </c:strRef>
          </c:cat>
          <c:val>
            <c:numRef>
              <c:f>Phytophthora!$M$3:$M$7</c:f>
              <c:numCache>
                <c:formatCode>General</c:formatCode>
                <c:ptCount val="5"/>
                <c:pt idx="0">
                  <c:v>99.088999999999999</c:v>
                </c:pt>
                <c:pt idx="1">
                  <c:v>93.69</c:v>
                </c:pt>
                <c:pt idx="2">
                  <c:v>92.548000000000002</c:v>
                </c:pt>
                <c:pt idx="3">
                  <c:v>86.144999999999996</c:v>
                </c:pt>
                <c:pt idx="4">
                  <c:v>63.909000000000013</c:v>
                </c:pt>
              </c:numCache>
            </c:numRef>
          </c:val>
          <c:extLst>
            <c:ext xmlns:c16="http://schemas.microsoft.com/office/drawing/2014/chart" uri="{C3380CC4-5D6E-409C-BE32-E72D297353CC}">
              <c16:uniqueId val="{00000001-8EDA-4930-BABF-10B3714B3FB3}"/>
            </c:ext>
          </c:extLst>
        </c:ser>
        <c:dLbls>
          <c:showLegendKey val="0"/>
          <c:showVal val="0"/>
          <c:showCatName val="0"/>
          <c:showSerName val="0"/>
          <c:showPercent val="0"/>
          <c:showBubbleSize val="0"/>
        </c:dLbls>
        <c:gapWidth val="150"/>
        <c:axId val="1999692008"/>
        <c:axId val="1837773960"/>
      </c:barChart>
      <c:catAx>
        <c:axId val="1999692008"/>
        <c:scaling>
          <c:orientation val="minMax"/>
        </c:scaling>
        <c:delete val="0"/>
        <c:axPos val="b"/>
        <c:numFmt formatCode="General" sourceLinked="0"/>
        <c:majorTickMark val="cross"/>
        <c:minorTickMark val="none"/>
        <c:tickLblPos val="nextTo"/>
        <c:spPr>
          <a:ln>
            <a:solidFill>
              <a:srgbClr val="000000"/>
            </a:solidFill>
          </a:ln>
        </c:spPr>
        <c:txPr>
          <a:bodyPr/>
          <a:lstStyle/>
          <a:p>
            <a:pPr>
              <a:defRPr>
                <a:latin typeface="Arial"/>
                <a:cs typeface="Arial"/>
              </a:defRPr>
            </a:pPr>
            <a:endParaRPr lang="en-US"/>
          </a:p>
        </c:txPr>
        <c:crossAx val="1837773960"/>
        <c:crosses val="autoZero"/>
        <c:auto val="0"/>
        <c:lblAlgn val="ctr"/>
        <c:lblOffset val="100"/>
        <c:tickLblSkip val="1"/>
        <c:noMultiLvlLbl val="0"/>
      </c:catAx>
      <c:valAx>
        <c:axId val="1837773960"/>
        <c:scaling>
          <c:orientation val="minMax"/>
          <c:max val="105"/>
          <c:min val="0"/>
        </c:scaling>
        <c:delete val="0"/>
        <c:axPos val="l"/>
        <c:majorGridlines>
          <c:spPr>
            <a:ln>
              <a:prstDash val="sysDot"/>
            </a:ln>
          </c:spPr>
        </c:majorGridlines>
        <c:title>
          <c:tx>
            <c:rich>
              <a:bodyPr rot="-5400000" vert="horz"/>
              <a:lstStyle/>
              <a:p>
                <a:pPr>
                  <a:defRPr/>
                </a:pPr>
                <a:r>
                  <a:rPr lang="en-US"/>
                  <a:t>Zoospore Removal (%)</a:t>
                </a:r>
              </a:p>
            </c:rich>
          </c:tx>
          <c:layout/>
          <c:overlay val="0"/>
        </c:title>
        <c:numFmt formatCode="General" sourceLinked="1"/>
        <c:majorTickMark val="out"/>
        <c:minorTickMark val="none"/>
        <c:tickLblPos val="nextTo"/>
        <c:spPr>
          <a:ln>
            <a:solidFill>
              <a:srgbClr val="000000"/>
            </a:solidFill>
          </a:ln>
        </c:spPr>
        <c:crossAx val="1999692008"/>
        <c:crosses val="autoZero"/>
        <c:crossBetween val="between"/>
        <c:majorUnit val="25"/>
      </c:valAx>
      <c:spPr>
        <a:ln>
          <a:solidFill>
            <a:srgbClr val="000000"/>
          </a:solidFill>
        </a:ln>
      </c:spPr>
    </c:plotArea>
    <c:legend>
      <c:legendPos val="r"/>
      <c:layout>
        <c:manualLayout>
          <c:xMode val="edge"/>
          <c:yMode val="edge"/>
          <c:x val="0.79126213592232997"/>
          <c:y val="8.9959487247907102E-2"/>
          <c:w val="0.14583365186147801"/>
          <c:h val="0.13943100019695201"/>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99093983444376"/>
          <c:y val="0.15260288508858269"/>
          <c:w val="0.84001072582273373"/>
          <c:h val="0.65531829273293962"/>
        </c:manualLayout>
      </c:layout>
      <c:scatterChart>
        <c:scatterStyle val="lineMarker"/>
        <c:varyColors val="0"/>
        <c:ser>
          <c:idx val="0"/>
          <c:order val="0"/>
          <c:tx>
            <c:v>Pre. GAC Filtration </c:v>
          </c:tx>
          <c:spPr>
            <a:ln w="22225" cap="rnd">
              <a:solidFill>
                <a:srgbClr val="C00000"/>
              </a:solidFill>
              <a:round/>
            </a:ln>
            <a:effectLst/>
          </c:spPr>
          <c:marker>
            <c:symbol val="diamond"/>
            <c:size val="10"/>
            <c:spPr>
              <a:solidFill>
                <a:srgbClr val="C00000"/>
              </a:solidFill>
              <a:ln w="9525">
                <a:solidFill>
                  <a:srgbClr val="C00000"/>
                </a:solidFill>
                <a:round/>
              </a:ln>
              <a:effectLst/>
            </c:spPr>
          </c:marker>
          <c:xVal>
            <c:numRef>
              <c:f>'[GAC Exp 2 Grower Direct GAC Paclo Data 2014-2015 (21583).xlsx]Sheet1'!$B$10:$B$41</c:f>
              <c:numCache>
                <c:formatCode>General</c:formatCode>
                <c:ptCount val="32"/>
                <c:pt idx="0">
                  <c:v>11</c:v>
                </c:pt>
                <c:pt idx="1">
                  <c:v>12</c:v>
                </c:pt>
                <c:pt idx="2">
                  <c:v>13</c:v>
                </c:pt>
                <c:pt idx="3">
                  <c:v>14</c:v>
                </c:pt>
                <c:pt idx="4">
                  <c:v>15</c:v>
                </c:pt>
                <c:pt idx="5">
                  <c:v>16</c:v>
                </c:pt>
                <c:pt idx="6">
                  <c:v>17</c:v>
                </c:pt>
                <c:pt idx="7">
                  <c:v>18</c:v>
                </c:pt>
                <c:pt idx="8">
                  <c:v>19</c:v>
                </c:pt>
                <c:pt idx="9">
                  <c:v>20</c:v>
                </c:pt>
                <c:pt idx="10">
                  <c:v>21</c:v>
                </c:pt>
                <c:pt idx="11">
                  <c:v>22</c:v>
                </c:pt>
                <c:pt idx="12">
                  <c:v>23</c:v>
                </c:pt>
                <c:pt idx="13">
                  <c:v>24</c:v>
                </c:pt>
                <c:pt idx="14">
                  <c:v>25</c:v>
                </c:pt>
                <c:pt idx="15">
                  <c:v>26</c:v>
                </c:pt>
                <c:pt idx="16">
                  <c:v>27</c:v>
                </c:pt>
                <c:pt idx="17">
                  <c:v>28</c:v>
                </c:pt>
                <c:pt idx="18">
                  <c:v>29</c:v>
                </c:pt>
                <c:pt idx="19">
                  <c:v>30</c:v>
                </c:pt>
                <c:pt idx="20">
                  <c:v>31</c:v>
                </c:pt>
                <c:pt idx="21">
                  <c:v>32</c:v>
                </c:pt>
                <c:pt idx="22">
                  <c:v>34</c:v>
                </c:pt>
                <c:pt idx="23">
                  <c:v>35</c:v>
                </c:pt>
                <c:pt idx="24">
                  <c:v>36</c:v>
                </c:pt>
                <c:pt idx="25">
                  <c:v>37</c:v>
                </c:pt>
                <c:pt idx="26">
                  <c:v>38</c:v>
                </c:pt>
                <c:pt idx="27">
                  <c:v>39</c:v>
                </c:pt>
                <c:pt idx="28">
                  <c:v>40</c:v>
                </c:pt>
                <c:pt idx="29">
                  <c:v>41</c:v>
                </c:pt>
                <c:pt idx="30">
                  <c:v>42</c:v>
                </c:pt>
                <c:pt idx="31">
                  <c:v>44</c:v>
                </c:pt>
              </c:numCache>
            </c:numRef>
          </c:xVal>
          <c:yVal>
            <c:numRef>
              <c:f>'[GAC Exp 2 Grower Direct GAC Paclo Data 2014-2015 (21583).xlsx]Sheet1'!$C$10:$C$41</c:f>
              <c:numCache>
                <c:formatCode>0.00</c:formatCode>
                <c:ptCount val="32"/>
                <c:pt idx="0">
                  <c:v>11.5</c:v>
                </c:pt>
                <c:pt idx="1">
                  <c:v>4.2</c:v>
                </c:pt>
                <c:pt idx="2">
                  <c:v>15.5</c:v>
                </c:pt>
                <c:pt idx="3">
                  <c:v>7.2</c:v>
                </c:pt>
                <c:pt idx="4">
                  <c:v>2</c:v>
                </c:pt>
                <c:pt idx="5">
                  <c:v>23</c:v>
                </c:pt>
                <c:pt idx="6">
                  <c:v>23</c:v>
                </c:pt>
                <c:pt idx="7">
                  <c:v>8.75</c:v>
                </c:pt>
                <c:pt idx="8">
                  <c:v>7.75</c:v>
                </c:pt>
                <c:pt idx="9">
                  <c:v>3.75</c:v>
                </c:pt>
                <c:pt idx="10">
                  <c:v>14.25</c:v>
                </c:pt>
                <c:pt idx="11">
                  <c:v>12</c:v>
                </c:pt>
                <c:pt idx="12">
                  <c:v>20</c:v>
                </c:pt>
                <c:pt idx="13">
                  <c:v>72.5</c:v>
                </c:pt>
                <c:pt idx="14">
                  <c:v>19.25</c:v>
                </c:pt>
                <c:pt idx="15">
                  <c:v>56.8</c:v>
                </c:pt>
                <c:pt idx="16">
                  <c:v>28.5</c:v>
                </c:pt>
                <c:pt idx="17">
                  <c:v>14.3</c:v>
                </c:pt>
                <c:pt idx="18">
                  <c:v>3.25</c:v>
                </c:pt>
                <c:pt idx="19">
                  <c:v>4.75</c:v>
                </c:pt>
                <c:pt idx="20">
                  <c:v>0.75</c:v>
                </c:pt>
                <c:pt idx="21">
                  <c:v>3.5</c:v>
                </c:pt>
                <c:pt idx="22">
                  <c:v>6.5</c:v>
                </c:pt>
                <c:pt idx="23">
                  <c:v>8.25</c:v>
                </c:pt>
                <c:pt idx="24">
                  <c:v>3.2</c:v>
                </c:pt>
                <c:pt idx="25">
                  <c:v>3.75</c:v>
                </c:pt>
                <c:pt idx="26">
                  <c:v>1.5</c:v>
                </c:pt>
                <c:pt idx="27">
                  <c:v>0.5</c:v>
                </c:pt>
                <c:pt idx="28">
                  <c:v>0.25</c:v>
                </c:pt>
                <c:pt idx="29">
                  <c:v>0.5</c:v>
                </c:pt>
                <c:pt idx="30">
                  <c:v>1</c:v>
                </c:pt>
                <c:pt idx="31">
                  <c:v>0.25</c:v>
                </c:pt>
              </c:numCache>
            </c:numRef>
          </c:yVal>
          <c:smooth val="0"/>
          <c:extLst>
            <c:ext xmlns:c16="http://schemas.microsoft.com/office/drawing/2014/chart" uri="{C3380CC4-5D6E-409C-BE32-E72D297353CC}">
              <c16:uniqueId val="{00000000-EC84-4251-92B7-A42AB6F1F1B4}"/>
            </c:ext>
          </c:extLst>
        </c:ser>
        <c:ser>
          <c:idx val="1"/>
          <c:order val="1"/>
          <c:tx>
            <c:v>Post GAC Filtration </c:v>
          </c:tx>
          <c:spPr>
            <a:ln w="22225" cap="rnd">
              <a:solidFill>
                <a:schemeClr val="accent5"/>
              </a:solidFill>
              <a:round/>
            </a:ln>
            <a:effectLst/>
          </c:spPr>
          <c:marker>
            <c:symbol val="square"/>
            <c:size val="6"/>
            <c:spPr>
              <a:solidFill>
                <a:schemeClr val="accent5"/>
              </a:solidFill>
              <a:ln w="9525">
                <a:solidFill>
                  <a:schemeClr val="accent5"/>
                </a:solidFill>
                <a:round/>
              </a:ln>
              <a:effectLst/>
            </c:spPr>
          </c:marker>
          <c:xVal>
            <c:numRef>
              <c:f>'[GAC Exp 2 Grower Direct GAC Paclo Data 2014-2015 (21583).xlsx]Sheet1'!$B$10:$B$41</c:f>
              <c:numCache>
                <c:formatCode>General</c:formatCode>
                <c:ptCount val="32"/>
                <c:pt idx="0">
                  <c:v>11</c:v>
                </c:pt>
                <c:pt idx="1">
                  <c:v>12</c:v>
                </c:pt>
                <c:pt idx="2">
                  <c:v>13</c:v>
                </c:pt>
                <c:pt idx="3">
                  <c:v>14</c:v>
                </c:pt>
                <c:pt idx="4">
                  <c:v>15</c:v>
                </c:pt>
                <c:pt idx="5">
                  <c:v>16</c:v>
                </c:pt>
                <c:pt idx="6">
                  <c:v>17</c:v>
                </c:pt>
                <c:pt idx="7">
                  <c:v>18</c:v>
                </c:pt>
                <c:pt idx="8">
                  <c:v>19</c:v>
                </c:pt>
                <c:pt idx="9">
                  <c:v>20</c:v>
                </c:pt>
                <c:pt idx="10">
                  <c:v>21</c:v>
                </c:pt>
                <c:pt idx="11">
                  <c:v>22</c:v>
                </c:pt>
                <c:pt idx="12">
                  <c:v>23</c:v>
                </c:pt>
                <c:pt idx="13">
                  <c:v>24</c:v>
                </c:pt>
                <c:pt idx="14">
                  <c:v>25</c:v>
                </c:pt>
                <c:pt idx="15">
                  <c:v>26</c:v>
                </c:pt>
                <c:pt idx="16">
                  <c:v>27</c:v>
                </c:pt>
                <c:pt idx="17">
                  <c:v>28</c:v>
                </c:pt>
                <c:pt idx="18">
                  <c:v>29</c:v>
                </c:pt>
                <c:pt idx="19">
                  <c:v>30</c:v>
                </c:pt>
                <c:pt idx="20">
                  <c:v>31</c:v>
                </c:pt>
                <c:pt idx="21">
                  <c:v>32</c:v>
                </c:pt>
                <c:pt idx="22">
                  <c:v>34</c:v>
                </c:pt>
                <c:pt idx="23">
                  <c:v>35</c:v>
                </c:pt>
                <c:pt idx="24">
                  <c:v>36</c:v>
                </c:pt>
                <c:pt idx="25">
                  <c:v>37</c:v>
                </c:pt>
                <c:pt idx="26">
                  <c:v>38</c:v>
                </c:pt>
                <c:pt idx="27">
                  <c:v>39</c:v>
                </c:pt>
                <c:pt idx="28">
                  <c:v>40</c:v>
                </c:pt>
                <c:pt idx="29">
                  <c:v>41</c:v>
                </c:pt>
                <c:pt idx="30">
                  <c:v>42</c:v>
                </c:pt>
                <c:pt idx="31">
                  <c:v>44</c:v>
                </c:pt>
              </c:numCache>
            </c:numRef>
          </c:xVal>
          <c:yVal>
            <c:numRef>
              <c:f>'[GAC Exp 2 Grower Direct GAC Paclo Data 2014-2015 (21583).xlsx]Sheet1'!$D$10:$D$41</c:f>
              <c:numCache>
                <c:formatCode>0.00</c:formatCode>
                <c:ptCount val="32"/>
                <c:pt idx="0">
                  <c:v>0.5</c:v>
                </c:pt>
                <c:pt idx="1">
                  <c:v>0</c:v>
                </c:pt>
                <c:pt idx="2">
                  <c:v>0.3</c:v>
                </c:pt>
                <c:pt idx="3">
                  <c:v>0.1</c:v>
                </c:pt>
                <c:pt idx="4">
                  <c:v>0.3</c:v>
                </c:pt>
                <c:pt idx="5">
                  <c:v>0.25</c:v>
                </c:pt>
                <c:pt idx="6">
                  <c:v>0.25</c:v>
                </c:pt>
                <c:pt idx="7">
                  <c:v>0.25</c:v>
                </c:pt>
                <c:pt idx="8">
                  <c:v>0</c:v>
                </c:pt>
                <c:pt idx="9">
                  <c:v>0</c:v>
                </c:pt>
                <c:pt idx="10">
                  <c:v>3.25</c:v>
                </c:pt>
                <c:pt idx="11">
                  <c:v>0.25</c:v>
                </c:pt>
                <c:pt idx="12">
                  <c:v>0.5</c:v>
                </c:pt>
                <c:pt idx="13">
                  <c:v>1.25</c:v>
                </c:pt>
                <c:pt idx="14">
                  <c:v>0.75</c:v>
                </c:pt>
                <c:pt idx="15">
                  <c:v>0.75</c:v>
                </c:pt>
                <c:pt idx="16">
                  <c:v>0</c:v>
                </c:pt>
                <c:pt idx="17">
                  <c:v>0.5</c:v>
                </c:pt>
                <c:pt idx="18">
                  <c:v>1</c:v>
                </c:pt>
                <c:pt idx="19">
                  <c:v>0.5</c:v>
                </c:pt>
                <c:pt idx="20">
                  <c:v>0.25</c:v>
                </c:pt>
                <c:pt idx="21">
                  <c:v>0</c:v>
                </c:pt>
                <c:pt idx="22">
                  <c:v>0.25</c:v>
                </c:pt>
                <c:pt idx="23">
                  <c:v>0</c:v>
                </c:pt>
                <c:pt idx="24">
                  <c:v>0</c:v>
                </c:pt>
                <c:pt idx="25">
                  <c:v>0</c:v>
                </c:pt>
                <c:pt idx="26">
                  <c:v>0</c:v>
                </c:pt>
                <c:pt idx="27">
                  <c:v>0</c:v>
                </c:pt>
                <c:pt idx="28">
                  <c:v>0</c:v>
                </c:pt>
                <c:pt idx="29">
                  <c:v>0</c:v>
                </c:pt>
                <c:pt idx="30">
                  <c:v>0</c:v>
                </c:pt>
                <c:pt idx="31">
                  <c:v>0</c:v>
                </c:pt>
              </c:numCache>
            </c:numRef>
          </c:yVal>
          <c:smooth val="0"/>
          <c:extLst>
            <c:ext xmlns:c16="http://schemas.microsoft.com/office/drawing/2014/chart" uri="{C3380CC4-5D6E-409C-BE32-E72D297353CC}">
              <c16:uniqueId val="{00000001-EC84-4251-92B7-A42AB6F1F1B4}"/>
            </c:ext>
          </c:extLst>
        </c:ser>
        <c:dLbls>
          <c:showLegendKey val="0"/>
          <c:showVal val="0"/>
          <c:showCatName val="0"/>
          <c:showSerName val="0"/>
          <c:showPercent val="0"/>
          <c:showBubbleSize val="0"/>
        </c:dLbls>
        <c:axId val="39177216"/>
        <c:axId val="39179776"/>
      </c:scatterChart>
      <c:valAx>
        <c:axId val="39177216"/>
        <c:scaling>
          <c:orientation val="minMax"/>
          <c:max val="45"/>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r>
                  <a:rPr lang="en-US" sz="1600" dirty="0"/>
                  <a:t>Week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39179776"/>
        <c:crosses val="autoZero"/>
        <c:crossBetween val="midCat"/>
        <c:majorUnit val="5"/>
        <c:minorUnit val="2"/>
      </c:valAx>
      <c:valAx>
        <c:axId val="39179776"/>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sz="1600" dirty="0" err="1"/>
                  <a:t>Paclobutrazol</a:t>
                </a:r>
                <a:r>
                  <a:rPr lang="en-US" sz="1600" dirty="0"/>
                  <a:t> Concentration(ppb)</a:t>
                </a:r>
              </a:p>
            </c:rich>
          </c:tx>
          <c:layout/>
          <c:overlay val="0"/>
          <c:spPr>
            <a:noFill/>
            <a:ln>
              <a:noFill/>
            </a:ln>
            <a:effectLst/>
          </c:spPr>
        </c:title>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177216"/>
        <c:crosses val="autoZero"/>
        <c:crossBetween val="midCat"/>
        <c:majorUnit val="10"/>
        <c:minorUnit val="1"/>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811-4F94-B582-B9D3444E4D2F}"/>
              </c:ext>
            </c:extLst>
          </c:dPt>
          <c:dPt>
            <c:idx val="1"/>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811-4F94-B582-B9D3444E4D2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811-4F94-B582-B9D3444E4D2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811-4F94-B582-B9D3444E4D2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811-4F94-B582-B9D3444E4D2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811-4F94-B582-B9D3444E4D2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811-4F94-B582-B9D3444E4D2F}"/>
              </c:ext>
            </c:extLst>
          </c:dPt>
          <c:dLbls>
            <c:dLbl>
              <c:idx val="0"/>
              <c:layout>
                <c:manualLayout>
                  <c:x val="-0.199997494759873"/>
                  <c:y val="-6.323027009547070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A811-4F94-B582-B9D3444E4D2F}"/>
                </c:ext>
              </c:extLst>
            </c:dLbl>
            <c:dLbl>
              <c:idx val="1"/>
              <c:layout>
                <c:manualLayout>
                  <c:x val="0.114893095836569"/>
                  <c:y val="-7.333779690819909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811-4F94-B582-B9D3444E4D2F}"/>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A811-4F94-B582-B9D3444E4D2F}"/>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A811-4F94-B582-B9D3444E4D2F}"/>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A811-4F94-B582-B9D3444E4D2F}"/>
                </c:ext>
              </c:extLst>
            </c:dLbl>
            <c:dLbl>
              <c:idx val="5"/>
              <c:layout>
                <c:manualLayout>
                  <c:x val="-8.83793044896687E-2"/>
                  <c:y val="0.1263039835641210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A811-4F94-B582-B9D3444E4D2F}"/>
                </c:ext>
              </c:extLst>
            </c:dLbl>
            <c:dLbl>
              <c:idx val="6"/>
              <c:layout>
                <c:manualLayout>
                  <c:x val="-0.25850598613210402"/>
                  <c:y val="4.630771782464569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A811-4F94-B582-B9D3444E4D2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18-24</c:v>
                </c:pt>
                <c:pt idx="1">
                  <c:v>25-34</c:v>
                </c:pt>
                <c:pt idx="2">
                  <c:v>35-44</c:v>
                </c:pt>
                <c:pt idx="3">
                  <c:v>45-54</c:v>
                </c:pt>
                <c:pt idx="4">
                  <c:v>55-64</c:v>
                </c:pt>
                <c:pt idx="5">
                  <c:v>65-74</c:v>
                </c:pt>
                <c:pt idx="6">
                  <c:v>75+</c:v>
                </c:pt>
              </c:strCache>
            </c:strRef>
          </c:cat>
          <c:val>
            <c:numRef>
              <c:f>Sheet1!$B$2:$B$8</c:f>
              <c:numCache>
                <c:formatCode>General</c:formatCode>
                <c:ptCount val="7"/>
                <c:pt idx="0">
                  <c:v>0.8</c:v>
                </c:pt>
                <c:pt idx="1">
                  <c:v>4.7</c:v>
                </c:pt>
                <c:pt idx="2">
                  <c:v>10.9</c:v>
                </c:pt>
                <c:pt idx="3">
                  <c:v>20.9</c:v>
                </c:pt>
                <c:pt idx="4">
                  <c:v>42.6</c:v>
                </c:pt>
                <c:pt idx="5">
                  <c:v>16.3</c:v>
                </c:pt>
                <c:pt idx="6">
                  <c:v>3.9</c:v>
                </c:pt>
              </c:numCache>
            </c:numRef>
          </c:val>
          <c:extLst>
            <c:ext xmlns:c16="http://schemas.microsoft.com/office/drawing/2014/chart" uri="{C3380CC4-5D6E-409C-BE32-E72D297353CC}">
              <c16:uniqueId val="{0000000E-A811-4F94-B582-B9D3444E4D2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Gross Annual 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86E-4B73-B93A-2344F1951435}"/>
              </c:ext>
            </c:extLst>
          </c:dPt>
          <c:dPt>
            <c:idx val="1"/>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86E-4B73-B93A-2344F195143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86E-4B73-B93A-2344F195143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86E-4B73-B93A-2344F195143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86E-4B73-B93A-2344F195143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886E-4B73-B93A-2344F1951435}"/>
                </c:ext>
              </c:extLst>
            </c:dLbl>
            <c:dLbl>
              <c:idx val="1"/>
              <c:layout>
                <c:manualLayout>
                  <c:x val="0.31280196583192699"/>
                  <c:y val="-1.19634138130402E-16"/>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886E-4B73-B93A-2344F1951435}"/>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886E-4B73-B93A-2344F1951435}"/>
                </c:ext>
              </c:extLst>
            </c:dLbl>
            <c:dLbl>
              <c:idx val="3"/>
              <c:layout>
                <c:manualLayout>
                  <c:x val="0"/>
                  <c:y val="-0.110934626595875"/>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386276121625101"/>
                      <c:h val="0.25278454456375998"/>
                    </c:manualLayout>
                  </c15:layout>
                </c:ext>
                <c:ext xmlns:c16="http://schemas.microsoft.com/office/drawing/2014/chart" uri="{C3380CC4-5D6E-409C-BE32-E72D297353CC}">
                  <c16:uniqueId val="{00000007-886E-4B73-B93A-2344F1951435}"/>
                </c:ext>
              </c:extLst>
            </c:dLbl>
            <c:dLbl>
              <c:idx val="4"/>
              <c:layout>
                <c:manualLayout>
                  <c:x val="-3.1786945702098397E-2"/>
                  <c:y val="5.839100594599749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6943764429532"/>
                      <c:h val="0.17840291403303701"/>
                    </c:manualLayout>
                  </c15:layout>
                </c:ext>
                <c:ext xmlns:c16="http://schemas.microsoft.com/office/drawing/2014/chart" uri="{C3380CC4-5D6E-409C-BE32-E72D297353CC}">
                  <c16:uniqueId val="{00000009-886E-4B73-B93A-2344F1951435}"/>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$10,000-$99,999</c:v>
                </c:pt>
                <c:pt idx="1">
                  <c:v>$100,000-$499,999</c:v>
                </c:pt>
                <c:pt idx="2">
                  <c:v>$500,000-$999,999</c:v>
                </c:pt>
                <c:pt idx="3">
                  <c:v>$1,000,000-$9,999,000</c:v>
                </c:pt>
                <c:pt idx="4">
                  <c:v>$10,000,000+</c:v>
                </c:pt>
              </c:strCache>
            </c:strRef>
          </c:cat>
          <c:val>
            <c:numRef>
              <c:f>Sheet1!$B$2:$B$6</c:f>
              <c:numCache>
                <c:formatCode>General</c:formatCode>
                <c:ptCount val="5"/>
                <c:pt idx="0">
                  <c:v>44.2</c:v>
                </c:pt>
                <c:pt idx="1">
                  <c:v>14</c:v>
                </c:pt>
                <c:pt idx="2">
                  <c:v>7.8</c:v>
                </c:pt>
                <c:pt idx="3">
                  <c:v>20.2</c:v>
                </c:pt>
                <c:pt idx="4">
                  <c:v>14</c:v>
                </c:pt>
              </c:numCache>
            </c:numRef>
          </c:val>
          <c:extLst>
            <c:ext xmlns:c16="http://schemas.microsoft.com/office/drawing/2014/chart" uri="{C3380CC4-5D6E-409C-BE32-E72D297353CC}">
              <c16:uniqueId val="{0000000A-886E-4B73-B93A-2344F1951435}"/>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Education Level</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AF8-48EF-812E-A501B9675A40}"/>
              </c:ext>
            </c:extLst>
          </c:dPt>
          <c:dPt>
            <c:idx val="1"/>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AF8-48EF-812E-A501B9675A4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AF8-48EF-812E-A501B9675A4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AF8-48EF-812E-A501B9675A4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AF8-48EF-812E-A501B9675A40}"/>
              </c:ext>
            </c:extLst>
          </c:dPt>
          <c:dLbls>
            <c:dLbl>
              <c:idx val="0"/>
              <c:layout>
                <c:manualLayout>
                  <c:x val="0.22655314209237301"/>
                  <c:y val="4.4940867603373201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9389733622757502"/>
                      <c:h val="0.223453809527033"/>
                    </c:manualLayout>
                  </c15:layout>
                </c:ext>
                <c:ext xmlns:c16="http://schemas.microsoft.com/office/drawing/2014/chart" uri="{C3380CC4-5D6E-409C-BE32-E72D297353CC}">
                  <c16:uniqueId val="{00000001-1AF8-48EF-812E-A501B9675A40}"/>
                </c:ext>
              </c:extLst>
            </c:dLbl>
            <c:dLbl>
              <c:idx val="1"/>
              <c:layout>
                <c:manualLayout>
                  <c:x val="4.14426479437267E-2"/>
                  <c:y val="0.1445923566369400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1AF8-48EF-812E-A501B9675A4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1AF8-48EF-812E-A501B9675A40}"/>
                </c:ext>
              </c:extLst>
            </c:dLbl>
            <c:dLbl>
              <c:idx val="3"/>
              <c:layout>
                <c:manualLayout>
                  <c:x val="-0.12432794383118"/>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1AF8-48EF-812E-A501B9675A40}"/>
                </c:ext>
              </c:extLst>
            </c:dLbl>
            <c:dLbl>
              <c:idx val="4"/>
              <c:layout>
                <c:manualLayout>
                  <c:x val="-9.7693700325928393E-3"/>
                  <c:y val="0.17585556888276499"/>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480183017694801"/>
                      <c:h val="0.38598343419001502"/>
                    </c:manualLayout>
                  </c15:layout>
                </c:ext>
                <c:ext xmlns:c16="http://schemas.microsoft.com/office/drawing/2014/chart" uri="{C3380CC4-5D6E-409C-BE32-E72D297353CC}">
                  <c16:uniqueId val="{00000009-1AF8-48EF-812E-A501B9675A4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High School/GED</c:v>
                </c:pt>
                <c:pt idx="1">
                  <c:v>Some College</c:v>
                </c:pt>
                <c:pt idx="2">
                  <c:v>2-Year Degree</c:v>
                </c:pt>
                <c:pt idx="3">
                  <c:v>4-Year Degree</c:v>
                </c:pt>
                <c:pt idx="4">
                  <c:v>Graduate or Professional Degree</c:v>
                </c:pt>
              </c:strCache>
            </c:strRef>
          </c:cat>
          <c:val>
            <c:numRef>
              <c:f>Sheet1!$B$2:$B$6</c:f>
              <c:numCache>
                <c:formatCode>General</c:formatCode>
                <c:ptCount val="5"/>
                <c:pt idx="0">
                  <c:v>5.4</c:v>
                </c:pt>
                <c:pt idx="1">
                  <c:v>19.399999999999999</c:v>
                </c:pt>
                <c:pt idx="2">
                  <c:v>12.4</c:v>
                </c:pt>
                <c:pt idx="3">
                  <c:v>35.700000000000003</c:v>
                </c:pt>
                <c:pt idx="4">
                  <c:v>27.1</c:v>
                </c:pt>
              </c:numCache>
            </c:numRef>
          </c:val>
          <c:extLst>
            <c:ext xmlns:c16="http://schemas.microsoft.com/office/drawing/2014/chart" uri="{C3380CC4-5D6E-409C-BE32-E72D297353CC}">
              <c16:uniqueId val="{0000000A-1AF8-48EF-812E-A501B9675A4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9B0-4027-9195-BF820AB6AE77}"/>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9B0-4027-9195-BF820AB6AE77}"/>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9B0-4027-9195-BF820AB6AE77}"/>
                </c:ext>
              </c:extLst>
            </c:dLbl>
            <c:dLbl>
              <c:idx val="3"/>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9B0-4027-9195-BF820AB6AE77}"/>
                </c:ext>
              </c:extLst>
            </c:dLbl>
            <c:dLbl>
              <c:idx val="4"/>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9B0-4027-9195-BF820AB6AE77}"/>
                </c:ext>
              </c:extLst>
            </c:dLbl>
            <c:dLbl>
              <c:idx val="5"/>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9B0-4027-9195-BF820AB6AE7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Private supply - well</c:v>
                </c:pt>
                <c:pt idx="1">
                  <c:v>Public supply - municipal</c:v>
                </c:pt>
                <c:pt idx="2">
                  <c:v>Private supply - irrigation pond</c:v>
                </c:pt>
                <c:pt idx="3">
                  <c:v>Private supply - rainfall capture into tank</c:v>
                </c:pt>
                <c:pt idx="4">
                  <c:v>Public supply - river &amp; lake</c:v>
                </c:pt>
                <c:pt idx="5">
                  <c:v>Private supply - rainfall capture onto roofs</c:v>
                </c:pt>
              </c:strCache>
            </c:strRef>
          </c:cat>
          <c:val>
            <c:numRef>
              <c:f>Sheet1!$B$2:$B$7</c:f>
              <c:numCache>
                <c:formatCode>0.0%</c:formatCode>
                <c:ptCount val="6"/>
                <c:pt idx="0">
                  <c:v>0.53300000000000003</c:v>
                </c:pt>
                <c:pt idx="1">
                  <c:v>0.34499999999999997</c:v>
                </c:pt>
                <c:pt idx="2">
                  <c:v>0.183</c:v>
                </c:pt>
                <c:pt idx="3">
                  <c:v>7.0999999999999994E-2</c:v>
                </c:pt>
                <c:pt idx="4">
                  <c:v>3.5999999999999997E-2</c:v>
                </c:pt>
                <c:pt idx="5">
                  <c:v>0.03</c:v>
                </c:pt>
              </c:numCache>
            </c:numRef>
          </c:val>
          <c:extLst>
            <c:ext xmlns:c16="http://schemas.microsoft.com/office/drawing/2014/chart" uri="{C3380CC4-5D6E-409C-BE32-E72D297353CC}">
              <c16:uniqueId val="{00000006-89B0-4027-9195-BF820AB6AE77}"/>
            </c:ext>
          </c:extLst>
        </c:ser>
        <c:dLbls>
          <c:showLegendKey val="0"/>
          <c:showVal val="0"/>
          <c:showCatName val="0"/>
          <c:showSerName val="0"/>
          <c:showPercent val="0"/>
          <c:showBubbleSize val="0"/>
        </c:dLbls>
        <c:gapWidth val="219"/>
        <c:overlap val="-27"/>
        <c:axId val="-1299495088"/>
        <c:axId val="-1299607040"/>
      </c:barChart>
      <c:catAx>
        <c:axId val="-12994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9607040"/>
        <c:crosses val="autoZero"/>
        <c:auto val="1"/>
        <c:lblAlgn val="ctr"/>
        <c:lblOffset val="100"/>
        <c:noMultiLvlLbl val="0"/>
      </c:catAx>
      <c:valAx>
        <c:axId val="-1299607040"/>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99495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75841086668199"/>
          <c:y val="3.2249633651193703E-2"/>
          <c:w val="0.81624158913331801"/>
          <c:h val="0.52438548918846195"/>
        </c:manualLayout>
      </c:layout>
      <c:barChart>
        <c:barDir val="bar"/>
        <c:grouping val="clustered"/>
        <c:varyColors val="0"/>
        <c:ser>
          <c:idx val="0"/>
          <c:order val="0"/>
          <c:spPr>
            <a:solidFill>
              <a:schemeClr val="accent1"/>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 in Microsoft Office PowerPoint]Sheet1'!$A$2:$A$13</c:f>
              <c:strCache>
                <c:ptCount val="12"/>
                <c:pt idx="0">
                  <c:v>Vegetated buffer/riparian buffer for sediment and nutrient removal</c:v>
                </c:pt>
                <c:pt idx="1">
                  <c:v>Mechanical filters (rapid sand, rotating drum) for particulate removal</c:v>
                </c:pt>
                <c:pt idx="2">
                  <c:v>Chemical treatment (ozone, chlorine, hydrogen peroxide, etc.) of water for pathogen removal</c:v>
                </c:pt>
                <c:pt idx="3">
                  <c:v>Vegetated channel for sediment/nutrient removal</c:v>
                </c:pt>
                <c:pt idx="4">
                  <c:v>Filter socks for sediment removal</c:v>
                </c:pt>
                <c:pt idx="5">
                  <c:v>Physical treatment (UV, membrane, etc.) of water for pathogen removal</c:v>
                </c:pt>
                <c:pt idx="6">
                  <c:v>Constructed wetlands for nutrient and pesticide removal</c:v>
                </c:pt>
                <c:pt idx="7">
                  <c:v>Activated carbon for chemical removal</c:v>
                </c:pt>
                <c:pt idx="8">
                  <c:v>Floating wetlands for nutrient removal</c:v>
                </c:pt>
                <c:pt idx="9">
                  <c:v>Bioreactors for pesticides and nitrogen removal</c:v>
                </c:pt>
                <c:pt idx="10">
                  <c:v>Carbon/denitrification walls for nitrogen removal</c:v>
                </c:pt>
                <c:pt idx="11">
                  <c:v>Algal turf scrubbers for pathogen removal</c:v>
                </c:pt>
              </c:strCache>
            </c:strRef>
          </c:cat>
          <c:val>
            <c:numRef>
              <c:f>'[Chart in Microsoft Office PowerPoint]Sheet1'!$B$2:$B$13</c:f>
              <c:numCache>
                <c:formatCode>General</c:formatCode>
                <c:ptCount val="12"/>
                <c:pt idx="0">
                  <c:v>23.9</c:v>
                </c:pt>
                <c:pt idx="1">
                  <c:v>23.9</c:v>
                </c:pt>
                <c:pt idx="2">
                  <c:v>22.3</c:v>
                </c:pt>
                <c:pt idx="3">
                  <c:v>18.8</c:v>
                </c:pt>
                <c:pt idx="4">
                  <c:v>15.2</c:v>
                </c:pt>
                <c:pt idx="5">
                  <c:v>12.2</c:v>
                </c:pt>
                <c:pt idx="6">
                  <c:v>11.2</c:v>
                </c:pt>
                <c:pt idx="7">
                  <c:v>8.1</c:v>
                </c:pt>
                <c:pt idx="8">
                  <c:v>3</c:v>
                </c:pt>
                <c:pt idx="9">
                  <c:v>2.5</c:v>
                </c:pt>
                <c:pt idx="10">
                  <c:v>0.5</c:v>
                </c:pt>
                <c:pt idx="11">
                  <c:v>0</c:v>
                </c:pt>
              </c:numCache>
            </c:numRef>
          </c:val>
          <c:extLst>
            <c:ext xmlns:c16="http://schemas.microsoft.com/office/drawing/2014/chart" uri="{C3380CC4-5D6E-409C-BE32-E72D297353CC}">
              <c16:uniqueId val="{00000000-3813-4D54-A8D9-EB24C42A079A}"/>
            </c:ext>
          </c:extLst>
        </c:ser>
        <c:dLbls>
          <c:showLegendKey val="0"/>
          <c:showVal val="0"/>
          <c:showCatName val="0"/>
          <c:showSerName val="0"/>
          <c:showPercent val="0"/>
          <c:showBubbleSize val="0"/>
        </c:dLbls>
        <c:gapWidth val="182"/>
        <c:axId val="-1303852496"/>
        <c:axId val="-1303849008"/>
      </c:barChart>
      <c:catAx>
        <c:axId val="-1303852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303849008"/>
        <c:crosses val="autoZero"/>
        <c:auto val="1"/>
        <c:lblAlgn val="ctr"/>
        <c:lblOffset val="100"/>
        <c:noMultiLvlLbl val="0"/>
      </c:catAx>
      <c:valAx>
        <c:axId val="-130384900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03852496"/>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Drip irrigation</c:v>
                </c:pt>
                <c:pt idx="1">
                  <c:v>Rain water capture</c:v>
                </c:pt>
                <c:pt idx="2">
                  <c:v>Water reuse</c:v>
                </c:pt>
                <c:pt idx="3">
                  <c:v>Micro irrigation</c:v>
                </c:pt>
                <c:pt idx="4">
                  <c:v>Soil moisture sensors</c:v>
                </c:pt>
                <c:pt idx="5">
                  <c:v>Climate based irrigation</c:v>
                </c:pt>
                <c:pt idx="6">
                  <c:v>Sub irrigation</c:v>
                </c:pt>
                <c:pt idx="7">
                  <c:v>Irrigation audit</c:v>
                </c:pt>
              </c:strCache>
            </c:strRef>
          </c:cat>
          <c:val>
            <c:numRef>
              <c:f>Sheet1!$B$2:$B$9</c:f>
              <c:numCache>
                <c:formatCode>General</c:formatCode>
                <c:ptCount val="8"/>
                <c:pt idx="0">
                  <c:v>58.4</c:v>
                </c:pt>
                <c:pt idx="1">
                  <c:v>44.7</c:v>
                </c:pt>
                <c:pt idx="2">
                  <c:v>34.5</c:v>
                </c:pt>
                <c:pt idx="3">
                  <c:v>23.4</c:v>
                </c:pt>
                <c:pt idx="4">
                  <c:v>16.2</c:v>
                </c:pt>
                <c:pt idx="5">
                  <c:v>14.7</c:v>
                </c:pt>
                <c:pt idx="6">
                  <c:v>12.2</c:v>
                </c:pt>
                <c:pt idx="7">
                  <c:v>5.6</c:v>
                </c:pt>
              </c:numCache>
            </c:numRef>
          </c:val>
          <c:extLst>
            <c:ext xmlns:c16="http://schemas.microsoft.com/office/drawing/2014/chart" uri="{C3380CC4-5D6E-409C-BE32-E72D297353CC}">
              <c16:uniqueId val="{00000000-1EF2-4821-B26C-51159CEB0A28}"/>
            </c:ext>
          </c:extLst>
        </c:ser>
        <c:ser>
          <c:idx val="1"/>
          <c:order val="1"/>
          <c:tx>
            <c:strRef>
              <c:f>Sheet1!$C$1</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Drip irrigation</c:v>
                </c:pt>
                <c:pt idx="1">
                  <c:v>Rain water capture</c:v>
                </c:pt>
                <c:pt idx="2">
                  <c:v>Water reuse</c:v>
                </c:pt>
                <c:pt idx="3">
                  <c:v>Micro irrigation</c:v>
                </c:pt>
                <c:pt idx="4">
                  <c:v>Soil moisture sensors</c:v>
                </c:pt>
                <c:pt idx="5">
                  <c:v>Climate based irrigation</c:v>
                </c:pt>
                <c:pt idx="6">
                  <c:v>Sub irrigation</c:v>
                </c:pt>
                <c:pt idx="7">
                  <c:v>Irrigation audit</c:v>
                </c:pt>
              </c:strCache>
            </c:strRef>
          </c:cat>
          <c:val>
            <c:numRef>
              <c:f>Sheet1!$C$2:$C$9</c:f>
              <c:numCache>
                <c:formatCode>General</c:formatCode>
                <c:ptCount val="8"/>
              </c:numCache>
            </c:numRef>
          </c:val>
          <c:extLst>
            <c:ext xmlns:c16="http://schemas.microsoft.com/office/drawing/2014/chart" uri="{C3380CC4-5D6E-409C-BE32-E72D297353CC}">
              <c16:uniqueId val="{00000001-1EF2-4821-B26C-51159CEB0A28}"/>
            </c:ext>
          </c:extLst>
        </c:ser>
        <c:ser>
          <c:idx val="2"/>
          <c:order val="2"/>
          <c:tx>
            <c:strRef>
              <c:f>Sheet1!$D$1</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Drip irrigation</c:v>
                </c:pt>
                <c:pt idx="1">
                  <c:v>Rain water capture</c:v>
                </c:pt>
                <c:pt idx="2">
                  <c:v>Water reuse</c:v>
                </c:pt>
                <c:pt idx="3">
                  <c:v>Micro irrigation</c:v>
                </c:pt>
                <c:pt idx="4">
                  <c:v>Soil moisture sensors</c:v>
                </c:pt>
                <c:pt idx="5">
                  <c:v>Climate based irrigation</c:v>
                </c:pt>
                <c:pt idx="6">
                  <c:v>Sub irrigation</c:v>
                </c:pt>
                <c:pt idx="7">
                  <c:v>Irrigation audit</c:v>
                </c:pt>
              </c:strCache>
            </c:strRef>
          </c:cat>
          <c:val>
            <c:numRef>
              <c:f>Sheet1!$D$2:$D$9</c:f>
              <c:numCache>
                <c:formatCode>General</c:formatCode>
                <c:ptCount val="8"/>
              </c:numCache>
            </c:numRef>
          </c:val>
          <c:extLst>
            <c:ext xmlns:c16="http://schemas.microsoft.com/office/drawing/2014/chart" uri="{C3380CC4-5D6E-409C-BE32-E72D297353CC}">
              <c16:uniqueId val="{00000002-1EF2-4821-B26C-51159CEB0A28}"/>
            </c:ext>
          </c:extLst>
        </c:ser>
        <c:dLbls>
          <c:showLegendKey val="0"/>
          <c:showVal val="1"/>
          <c:showCatName val="0"/>
          <c:showSerName val="0"/>
          <c:showPercent val="0"/>
          <c:showBubbleSize val="0"/>
        </c:dLbls>
        <c:gapWidth val="75"/>
        <c:axId val="-1281428912"/>
        <c:axId val="-1281424656"/>
      </c:barChart>
      <c:catAx>
        <c:axId val="-1281428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1424656"/>
        <c:crosses val="autoZero"/>
        <c:auto val="1"/>
        <c:lblAlgn val="ctr"/>
        <c:lblOffset val="100"/>
        <c:noMultiLvlLbl val="0"/>
      </c:catAx>
      <c:valAx>
        <c:axId val="-128142465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1428912"/>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2"/>
          <c:order val="0"/>
          <c:tx>
            <c:strRef>
              <c:f>'WF-MonroviaOR'!$B$126:$D$126</c:f>
              <c:strCache>
                <c:ptCount val="3"/>
                <c:pt idx="0">
                  <c:v>Green</c:v>
                </c:pt>
                <c:pt idx="1">
                  <c:v>Blue</c:v>
                </c:pt>
                <c:pt idx="2">
                  <c:v>Grey</c:v>
                </c:pt>
              </c:strCache>
            </c:strRef>
          </c:tx>
          <c:dPt>
            <c:idx val="0"/>
            <c:bubble3D val="0"/>
            <c:spPr>
              <a:solidFill>
                <a:srgbClr val="00B050"/>
              </a:solidFill>
            </c:spPr>
            <c:extLst>
              <c:ext xmlns:c16="http://schemas.microsoft.com/office/drawing/2014/chart" uri="{C3380CC4-5D6E-409C-BE32-E72D297353CC}">
                <c16:uniqueId val="{00000001-C24B-4ECF-A23C-D5E0280253A9}"/>
              </c:ext>
            </c:extLst>
          </c:dPt>
          <c:dPt>
            <c:idx val="1"/>
            <c:bubble3D val="0"/>
            <c:spPr>
              <a:solidFill>
                <a:srgbClr val="0066FF"/>
              </a:solidFill>
            </c:spPr>
            <c:extLst>
              <c:ext xmlns:c16="http://schemas.microsoft.com/office/drawing/2014/chart" uri="{C3380CC4-5D6E-409C-BE32-E72D297353CC}">
                <c16:uniqueId val="{00000003-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04-C24B-4ECF-A23C-D5E0280253A9}"/>
            </c:ext>
          </c:extLst>
        </c:ser>
        <c:ser>
          <c:idx val="13"/>
          <c:order val="1"/>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6-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08-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A-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0B-C24B-4ECF-A23C-D5E0280253A9}"/>
            </c:ext>
          </c:extLst>
        </c:ser>
        <c:ser>
          <c:idx val="14"/>
          <c:order val="2"/>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0D-C24B-4ECF-A23C-D5E0280253A9}"/>
              </c:ext>
            </c:extLst>
          </c:dPt>
          <c:dPt>
            <c:idx val="1"/>
            <c:bubble3D val="0"/>
            <c:spPr>
              <a:solidFill>
                <a:srgbClr val="0066FF"/>
              </a:solidFill>
            </c:spPr>
            <c:extLst>
              <c:ext xmlns:c16="http://schemas.microsoft.com/office/drawing/2014/chart" uri="{C3380CC4-5D6E-409C-BE32-E72D297353CC}">
                <c16:uniqueId val="{0000000F-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10-C24B-4ECF-A23C-D5E0280253A9}"/>
            </c:ext>
          </c:extLst>
        </c:ser>
        <c:ser>
          <c:idx val="15"/>
          <c:order val="3"/>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12-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14-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17-C24B-4ECF-A23C-D5E0280253A9}"/>
            </c:ext>
          </c:extLst>
        </c:ser>
        <c:ser>
          <c:idx val="16"/>
          <c:order val="4"/>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19-C24B-4ECF-A23C-D5E0280253A9}"/>
              </c:ext>
            </c:extLst>
          </c:dPt>
          <c:dPt>
            <c:idx val="1"/>
            <c:bubble3D val="0"/>
            <c:spPr>
              <a:solidFill>
                <a:srgbClr val="0066FF"/>
              </a:solidFill>
            </c:spPr>
            <c:extLst>
              <c:ext xmlns:c16="http://schemas.microsoft.com/office/drawing/2014/chart" uri="{C3380CC4-5D6E-409C-BE32-E72D297353CC}">
                <c16:uniqueId val="{0000001B-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1C-C24B-4ECF-A23C-D5E0280253A9}"/>
            </c:ext>
          </c:extLst>
        </c:ser>
        <c:ser>
          <c:idx val="17"/>
          <c:order val="5"/>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1E-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20-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2-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23-C24B-4ECF-A23C-D5E0280253A9}"/>
            </c:ext>
          </c:extLst>
        </c:ser>
        <c:ser>
          <c:idx val="18"/>
          <c:order val="6"/>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25-C24B-4ECF-A23C-D5E0280253A9}"/>
              </c:ext>
            </c:extLst>
          </c:dPt>
          <c:dPt>
            <c:idx val="1"/>
            <c:bubble3D val="0"/>
            <c:spPr>
              <a:solidFill>
                <a:srgbClr val="0066FF"/>
              </a:solidFill>
            </c:spPr>
            <c:extLst>
              <c:ext xmlns:c16="http://schemas.microsoft.com/office/drawing/2014/chart" uri="{C3380CC4-5D6E-409C-BE32-E72D297353CC}">
                <c16:uniqueId val="{00000027-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28-C24B-4ECF-A23C-D5E0280253A9}"/>
            </c:ext>
          </c:extLst>
        </c:ser>
        <c:ser>
          <c:idx val="19"/>
          <c:order val="7"/>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2A-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2C-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E-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2F-C24B-4ECF-A23C-D5E0280253A9}"/>
            </c:ext>
          </c:extLst>
        </c:ser>
        <c:ser>
          <c:idx val="20"/>
          <c:order val="8"/>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31-C24B-4ECF-A23C-D5E0280253A9}"/>
              </c:ext>
            </c:extLst>
          </c:dPt>
          <c:dPt>
            <c:idx val="1"/>
            <c:bubble3D val="0"/>
            <c:spPr>
              <a:solidFill>
                <a:srgbClr val="0066FF"/>
              </a:solidFill>
            </c:spPr>
            <c:extLst>
              <c:ext xmlns:c16="http://schemas.microsoft.com/office/drawing/2014/chart" uri="{C3380CC4-5D6E-409C-BE32-E72D297353CC}">
                <c16:uniqueId val="{00000033-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34-C24B-4ECF-A23C-D5E0280253A9}"/>
            </c:ext>
          </c:extLst>
        </c:ser>
        <c:ser>
          <c:idx val="21"/>
          <c:order val="9"/>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36-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38-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A-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3B-C24B-4ECF-A23C-D5E0280253A9}"/>
            </c:ext>
          </c:extLst>
        </c:ser>
        <c:ser>
          <c:idx val="22"/>
          <c:order val="10"/>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3D-C24B-4ECF-A23C-D5E0280253A9}"/>
              </c:ext>
            </c:extLst>
          </c:dPt>
          <c:dPt>
            <c:idx val="1"/>
            <c:bubble3D val="0"/>
            <c:spPr>
              <a:solidFill>
                <a:srgbClr val="0066FF"/>
              </a:solidFill>
            </c:spPr>
            <c:extLst>
              <c:ext xmlns:c16="http://schemas.microsoft.com/office/drawing/2014/chart" uri="{C3380CC4-5D6E-409C-BE32-E72D297353CC}">
                <c16:uniqueId val="{0000003F-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40-C24B-4ECF-A23C-D5E0280253A9}"/>
            </c:ext>
          </c:extLst>
        </c:ser>
        <c:ser>
          <c:idx val="23"/>
          <c:order val="11"/>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42-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44-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46-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47-C24B-4ECF-A23C-D5E0280253A9}"/>
            </c:ext>
          </c:extLst>
        </c:ser>
        <c:ser>
          <c:idx val="4"/>
          <c:order val="12"/>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49-C24B-4ECF-A23C-D5E0280253A9}"/>
              </c:ext>
            </c:extLst>
          </c:dPt>
          <c:dPt>
            <c:idx val="1"/>
            <c:bubble3D val="0"/>
            <c:spPr>
              <a:solidFill>
                <a:srgbClr val="0066FF"/>
              </a:solidFill>
            </c:spPr>
            <c:extLst>
              <c:ext xmlns:c16="http://schemas.microsoft.com/office/drawing/2014/chart" uri="{C3380CC4-5D6E-409C-BE32-E72D297353CC}">
                <c16:uniqueId val="{0000004B-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4C-C24B-4ECF-A23C-D5E0280253A9}"/>
            </c:ext>
          </c:extLst>
        </c:ser>
        <c:ser>
          <c:idx val="5"/>
          <c:order val="13"/>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4E-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50-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52-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53-C24B-4ECF-A23C-D5E0280253A9}"/>
            </c:ext>
          </c:extLst>
        </c:ser>
        <c:ser>
          <c:idx val="6"/>
          <c:order val="14"/>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55-C24B-4ECF-A23C-D5E0280253A9}"/>
              </c:ext>
            </c:extLst>
          </c:dPt>
          <c:dPt>
            <c:idx val="1"/>
            <c:bubble3D val="0"/>
            <c:spPr>
              <a:solidFill>
                <a:srgbClr val="0066FF"/>
              </a:solidFill>
            </c:spPr>
            <c:extLst>
              <c:ext xmlns:c16="http://schemas.microsoft.com/office/drawing/2014/chart" uri="{C3380CC4-5D6E-409C-BE32-E72D297353CC}">
                <c16:uniqueId val="{00000057-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58-C24B-4ECF-A23C-D5E0280253A9}"/>
            </c:ext>
          </c:extLst>
        </c:ser>
        <c:ser>
          <c:idx val="7"/>
          <c:order val="15"/>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5A-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5C-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5E-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5F-C24B-4ECF-A23C-D5E0280253A9}"/>
            </c:ext>
          </c:extLst>
        </c:ser>
        <c:ser>
          <c:idx val="8"/>
          <c:order val="16"/>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61-C24B-4ECF-A23C-D5E0280253A9}"/>
              </c:ext>
            </c:extLst>
          </c:dPt>
          <c:dPt>
            <c:idx val="1"/>
            <c:bubble3D val="0"/>
            <c:spPr>
              <a:solidFill>
                <a:srgbClr val="0066FF"/>
              </a:solidFill>
            </c:spPr>
            <c:extLst>
              <c:ext xmlns:c16="http://schemas.microsoft.com/office/drawing/2014/chart" uri="{C3380CC4-5D6E-409C-BE32-E72D297353CC}">
                <c16:uniqueId val="{00000063-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64-C24B-4ECF-A23C-D5E0280253A9}"/>
            </c:ext>
          </c:extLst>
        </c:ser>
        <c:ser>
          <c:idx val="9"/>
          <c:order val="17"/>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66-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68-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6A-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6B-C24B-4ECF-A23C-D5E0280253A9}"/>
            </c:ext>
          </c:extLst>
        </c:ser>
        <c:ser>
          <c:idx val="10"/>
          <c:order val="18"/>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6D-C24B-4ECF-A23C-D5E0280253A9}"/>
              </c:ext>
            </c:extLst>
          </c:dPt>
          <c:dPt>
            <c:idx val="1"/>
            <c:bubble3D val="0"/>
            <c:spPr>
              <a:solidFill>
                <a:srgbClr val="0066FF"/>
              </a:solidFill>
            </c:spPr>
            <c:extLst>
              <c:ext xmlns:c16="http://schemas.microsoft.com/office/drawing/2014/chart" uri="{C3380CC4-5D6E-409C-BE32-E72D297353CC}">
                <c16:uniqueId val="{0000006F-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70-C24B-4ECF-A23C-D5E0280253A9}"/>
            </c:ext>
          </c:extLst>
        </c:ser>
        <c:ser>
          <c:idx val="11"/>
          <c:order val="19"/>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72-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74-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76-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77-C24B-4ECF-A23C-D5E0280253A9}"/>
            </c:ext>
          </c:extLst>
        </c:ser>
        <c:ser>
          <c:idx val="2"/>
          <c:order val="20"/>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79-C24B-4ECF-A23C-D5E0280253A9}"/>
              </c:ext>
            </c:extLst>
          </c:dPt>
          <c:dPt>
            <c:idx val="1"/>
            <c:bubble3D val="0"/>
            <c:spPr>
              <a:solidFill>
                <a:srgbClr val="0066FF"/>
              </a:solidFill>
            </c:spPr>
            <c:extLst>
              <c:ext xmlns:c16="http://schemas.microsoft.com/office/drawing/2014/chart" uri="{C3380CC4-5D6E-409C-BE32-E72D297353CC}">
                <c16:uniqueId val="{0000007B-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7C-C24B-4ECF-A23C-D5E0280253A9}"/>
            </c:ext>
          </c:extLst>
        </c:ser>
        <c:ser>
          <c:idx val="3"/>
          <c:order val="21"/>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7E-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80-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82-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83-C24B-4ECF-A23C-D5E0280253A9}"/>
            </c:ext>
          </c:extLst>
        </c:ser>
        <c:ser>
          <c:idx val="1"/>
          <c:order val="22"/>
          <c:tx>
            <c:strRef>
              <c:f>'WF-MonroviaOR'!$B$126:$D$126</c:f>
              <c:strCache>
                <c:ptCount val="3"/>
                <c:pt idx="0">
                  <c:v>Green</c:v>
                </c:pt>
                <c:pt idx="1">
                  <c:v>Blue</c:v>
                </c:pt>
                <c:pt idx="2">
                  <c:v>Grey</c:v>
                </c:pt>
              </c:strCache>
            </c:strRef>
          </c:tx>
          <c:dPt>
            <c:idx val="0"/>
            <c:bubble3D val="0"/>
            <c:spPr>
              <a:solidFill>
                <a:srgbClr val="92D050"/>
              </a:solidFill>
            </c:spPr>
            <c:extLst>
              <c:ext xmlns:c16="http://schemas.microsoft.com/office/drawing/2014/chart" uri="{C3380CC4-5D6E-409C-BE32-E72D297353CC}">
                <c16:uniqueId val="{00000085-C24B-4ECF-A23C-D5E0280253A9}"/>
              </c:ext>
            </c:extLst>
          </c:dPt>
          <c:dPt>
            <c:idx val="1"/>
            <c:bubble3D val="0"/>
            <c:spPr>
              <a:solidFill>
                <a:srgbClr val="0066FF"/>
              </a:solidFill>
            </c:spPr>
            <c:extLst>
              <c:ext xmlns:c16="http://schemas.microsoft.com/office/drawing/2014/chart" uri="{C3380CC4-5D6E-409C-BE32-E72D297353CC}">
                <c16:uniqueId val="{00000087-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88-C24B-4ECF-A23C-D5E0280253A9}"/>
            </c:ext>
          </c:extLst>
        </c:ser>
        <c:ser>
          <c:idx val="0"/>
          <c:order val="23"/>
          <c:tx>
            <c:strRef>
              <c:f>'WF-MonroviaOR'!$B$126:$D$126</c:f>
              <c:strCache>
                <c:ptCount val="3"/>
                <c:pt idx="0">
                  <c:v>Green</c:v>
                </c:pt>
                <c:pt idx="1">
                  <c:v>Blue</c:v>
                </c:pt>
                <c:pt idx="2">
                  <c:v>Grey</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8A-C24B-4ECF-A23C-D5E0280253A9}"/>
              </c:ext>
            </c:extLst>
          </c:dPt>
          <c:dPt>
            <c:idx val="1"/>
            <c:bubble3D val="0"/>
            <c:spPr>
              <a:solidFill>
                <a:srgbClr val="0066FF"/>
              </a:solidFill>
              <a:ln w="19050">
                <a:solidFill>
                  <a:schemeClr val="lt1"/>
                </a:solidFill>
              </a:ln>
              <a:effectLst/>
            </c:spPr>
            <c:extLst>
              <c:ext xmlns:c16="http://schemas.microsoft.com/office/drawing/2014/chart" uri="{C3380CC4-5D6E-409C-BE32-E72D297353CC}">
                <c16:uniqueId val="{0000008C-C24B-4ECF-A23C-D5E028025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8E-C24B-4ECF-A23C-D5E0280253A9}"/>
              </c:ext>
            </c:extLst>
          </c:dPt>
          <c:val>
            <c:numRef>
              <c:f>'WF-MonroviaOR'!$B$131:$D$131</c:f>
              <c:numCache>
                <c:formatCode>_(* #,##0.0000_);_(* \(#,##0.0000\);_(* "-"??_);_(@_)</c:formatCode>
                <c:ptCount val="3"/>
                <c:pt idx="0">
                  <c:v>10.498266456384277</c:v>
                </c:pt>
                <c:pt idx="1">
                  <c:v>119.1537721107432</c:v>
                </c:pt>
                <c:pt idx="2">
                  <c:v>12.206365744959408</c:v>
                </c:pt>
              </c:numCache>
            </c:numRef>
          </c:val>
          <c:extLst>
            <c:ext xmlns:c16="http://schemas.microsoft.com/office/drawing/2014/chart" uri="{C3380CC4-5D6E-409C-BE32-E72D297353CC}">
              <c16:uniqueId val="{0000008F-C24B-4ECF-A23C-D5E0280253A9}"/>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22629577318544"/>
          <c:y val="0.24726104670822105"/>
          <c:w val="0.60173495579262615"/>
          <c:h val="0.61221890991655314"/>
        </c:manualLayout>
      </c:layout>
      <c:pieChart>
        <c:varyColors val="1"/>
        <c:ser>
          <c:idx val="0"/>
          <c:order val="0"/>
          <c:spPr>
            <a:ln>
              <a:noFill/>
            </a:ln>
          </c:spPr>
          <c:dPt>
            <c:idx val="0"/>
            <c:bubble3D val="0"/>
            <c:spPr>
              <a:solidFill>
                <a:srgbClr val="0C5986"/>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1-FD67-4294-84B7-ECB8CB907EEE}"/>
              </c:ext>
            </c:extLst>
          </c:dPt>
          <c:dPt>
            <c:idx val="1"/>
            <c:bubble3D val="0"/>
            <c:spPr>
              <a:solidFill>
                <a:srgbClr val="EFB768"/>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3-FD67-4294-84B7-ECB8CB907EEE}"/>
              </c:ext>
            </c:extLst>
          </c:dPt>
          <c:dPt>
            <c:idx val="2"/>
            <c:bubble3D val="0"/>
            <c:spPr>
              <a:solidFill>
                <a:srgbClr val="C00000"/>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5-FD67-4294-84B7-ECB8CB907EEE}"/>
              </c:ext>
            </c:extLst>
          </c:dPt>
          <c:val>
            <c:numRef>
              <c:f>'WF-Agristarts (New)'!$C$141:$C$143</c:f>
              <c:numCache>
                <c:formatCode>_(* #,##0.000_);_(* \(#,##0.000\);_(* "-"??_);_(@_)</c:formatCode>
                <c:ptCount val="3"/>
                <c:pt idx="0">
                  <c:v>6.4105860000000012</c:v>
                </c:pt>
                <c:pt idx="1">
                  <c:v>5.6026941936027503</c:v>
                </c:pt>
                <c:pt idx="2">
                  <c:v>18.518518518518515</c:v>
                </c:pt>
              </c:numCache>
            </c:numRef>
          </c:val>
          <c:extLst>
            <c:ext xmlns:c16="http://schemas.microsoft.com/office/drawing/2014/chart" uri="{C3380CC4-5D6E-409C-BE32-E72D297353CC}">
              <c16:uniqueId val="{00000006-FD67-4294-84B7-ECB8CB907E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012EDDC6-207F-4EE3-9DEB-146599520561}">
      <dgm:prSet phldrT="[Text]"/>
      <dgm:spPr/>
      <dgm:t>
        <a:bodyPr/>
        <a:lstStyle/>
        <a:p>
          <a:r>
            <a:rPr lang="en-US" dirty="0" smtClean="0"/>
            <a:t>Soil </a:t>
          </a:r>
        </a:p>
        <a:p>
          <a:r>
            <a:rPr lang="en-US" dirty="0" smtClean="0"/>
            <a:t>Type</a:t>
          </a:r>
          <a:endParaRPr lang="en-US" dirty="0"/>
        </a:p>
      </dgm: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en-US"/>
        </a:p>
      </dgm:t>
    </dgm:pt>
    <dgm:pt modelId="{38FB0022-09EC-4D6F-86C0-C813C6F2F39A}">
      <dgm:prSet phldrT="[Text]"/>
      <dgm:spPr/>
      <dgm:t>
        <a:bodyPr/>
        <a:lstStyle/>
        <a:p>
          <a:r>
            <a:rPr lang="en-US" dirty="0" smtClean="0"/>
            <a:t>Flow Length</a:t>
          </a:r>
          <a:endParaRPr lang="en-US" dirty="0"/>
        </a:p>
      </dgm: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en-US"/>
        </a:p>
      </dgm:t>
    </dgm:pt>
    <dgm:pt modelId="{9131EDB8-27A6-42FD-A541-052EFC01D4C6}">
      <dgm:prSet phldrT="[Text]"/>
      <dgm:spPr/>
      <dgm:t>
        <a:bodyPr/>
        <a:lstStyle/>
        <a:p>
          <a:r>
            <a:rPr lang="en-US" dirty="0" smtClean="0"/>
            <a:t>Land Cover</a:t>
          </a:r>
          <a:endParaRPr lang="en-US" dirty="0"/>
        </a:p>
      </dgm: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en-US"/>
        </a:p>
      </dgm:t>
    </dgm:pt>
    <dgm:pt modelId="{23116FF9-AEB9-43F5-882D-9ECB1FD5DE18}">
      <dgm:prSet phldrT="[Text]"/>
      <dgm:spPr/>
      <dgm:t>
        <a:bodyPr/>
        <a:lstStyle/>
        <a:p>
          <a:r>
            <a:rPr lang="en-US" dirty="0" smtClean="0"/>
            <a:t>Rainfall</a:t>
          </a:r>
        </a:p>
        <a:p>
          <a:r>
            <a:rPr lang="en-US" dirty="0" smtClean="0"/>
            <a:t>Intensity</a:t>
          </a:r>
          <a:endParaRPr lang="en-US" dirty="0"/>
        </a:p>
      </dgm: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en-US"/>
        </a:p>
      </dgm:t>
    </dgm:pt>
    <dgm:pt modelId="{DA2EE66E-1894-4E15-A659-CCDCFE4DAD65}">
      <dgm:prSet phldrT="[Text]"/>
      <dgm:spPr/>
      <dgm:t>
        <a:bodyPr/>
        <a:lstStyle/>
        <a:p>
          <a:r>
            <a:rPr lang="en-US" dirty="0" smtClean="0"/>
            <a:t>Slope</a:t>
          </a:r>
          <a:endParaRPr lang="en-US" dirty="0"/>
        </a:p>
      </dgm: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en-US"/>
        </a:p>
      </dgm:t>
    </dgm:pt>
    <dgm:pt modelId="{EA3ADED0-C9AD-4C17-98CE-D872DACD90E8}" type="pres">
      <dgm:prSet presAssocID="{13633CBA-2502-434A-928C-6EC6967F259D}" presName="cycle" presStyleCnt="0">
        <dgm:presLayoutVars>
          <dgm:dir/>
          <dgm:resizeHandles val="exact"/>
        </dgm:presLayoutVars>
      </dgm:prSet>
      <dgm:spPr/>
      <dgm:t>
        <a:bodyPr/>
        <a:lstStyle/>
        <a:p>
          <a:endParaRPr lang="en-US"/>
        </a:p>
      </dgm:t>
    </dgm:pt>
    <dgm:pt modelId="{558890D5-4F42-4C33-B381-CD393B37A1FF}" type="pres">
      <dgm:prSet presAssocID="{012EDDC6-207F-4EE3-9DEB-146599520561}" presName="node" presStyleLbl="node1" presStyleIdx="0" presStyleCnt="5">
        <dgm:presLayoutVars>
          <dgm:bulletEnabled val="1"/>
        </dgm:presLayoutVars>
      </dgm:prSet>
      <dgm:spPr/>
      <dgm:t>
        <a:bodyPr/>
        <a:lstStyle/>
        <a:p>
          <a:endParaRPr lang="en-US"/>
        </a:p>
      </dgm:t>
    </dgm:pt>
    <dgm:pt modelId="{973C755A-5077-47FB-BDC0-FF7A84FD3F26}" type="pres">
      <dgm:prSet presAssocID="{7985EE53-BD3D-4DB3-B5BD-6B9FFA75B9E6}" presName="sibTrans" presStyleLbl="sibTrans2D1" presStyleIdx="0" presStyleCnt="5" custAng="3240000" custLinFactX="-100000" custLinFactNeighborX="-125525" custLinFactNeighborY="68037"/>
      <dgm:spPr/>
      <dgm:t>
        <a:bodyPr/>
        <a:lstStyle/>
        <a:p>
          <a:endParaRPr lang="en-US"/>
        </a:p>
      </dgm:t>
    </dgm:pt>
    <dgm:pt modelId="{746707A3-847D-4DEF-8437-C19565999197}" type="pres">
      <dgm:prSet presAssocID="{7985EE53-BD3D-4DB3-B5BD-6B9FFA75B9E6}" presName="connectorText" presStyleLbl="sibTrans2D1" presStyleIdx="0" presStyleCnt="5"/>
      <dgm:spPr/>
      <dgm:t>
        <a:bodyPr/>
        <a:lstStyle/>
        <a:p>
          <a:endParaRPr lang="en-US"/>
        </a:p>
      </dgm:t>
    </dgm:pt>
    <dgm:pt modelId="{7C5A343C-E262-450D-959C-A644EA0CABBE}" type="pres">
      <dgm:prSet presAssocID="{DA2EE66E-1894-4E15-A659-CCDCFE4DAD65}" presName="node" presStyleLbl="node1" presStyleIdx="1" presStyleCnt="5">
        <dgm:presLayoutVars>
          <dgm:bulletEnabled val="1"/>
        </dgm:presLayoutVars>
      </dgm:prSet>
      <dgm:spPr/>
      <dgm:t>
        <a:bodyPr/>
        <a:lstStyle/>
        <a:p>
          <a:endParaRPr lang="en-US"/>
        </a:p>
      </dgm:t>
    </dgm:pt>
    <dgm:pt modelId="{719BC63E-F731-4648-BC28-EDC25FC57AA9}" type="pres">
      <dgm:prSet presAssocID="{612BA10D-4F4F-4BF6-9059-06A94BDAF34E}" presName="sibTrans" presStyleLbl="sibTrans2D1" presStyleIdx="1" presStyleCnt="5" custAng="3037880" custLinFactX="-47806" custLinFactY="-50268" custLinFactNeighborX="-100000" custLinFactNeighborY="-100000"/>
      <dgm:spPr/>
      <dgm:t>
        <a:bodyPr/>
        <a:lstStyle/>
        <a:p>
          <a:endParaRPr lang="en-US"/>
        </a:p>
      </dgm:t>
    </dgm:pt>
    <dgm:pt modelId="{018B9E75-742E-4303-A16C-8A821310EF15}" type="pres">
      <dgm:prSet presAssocID="{612BA10D-4F4F-4BF6-9059-06A94BDAF34E}" presName="connectorText" presStyleLbl="sibTrans2D1" presStyleIdx="1" presStyleCnt="5"/>
      <dgm:spPr/>
      <dgm:t>
        <a:bodyPr/>
        <a:lstStyle/>
        <a:p>
          <a:endParaRPr lang="en-US"/>
        </a:p>
      </dgm:t>
    </dgm:pt>
    <dgm:pt modelId="{91CB6799-0928-4E01-9EDA-41B17BB04FAF}" type="pres">
      <dgm:prSet presAssocID="{38FB0022-09EC-4D6F-86C0-C813C6F2F39A}" presName="node" presStyleLbl="node1" presStyleIdx="2" presStyleCnt="5">
        <dgm:presLayoutVars>
          <dgm:bulletEnabled val="1"/>
        </dgm:presLayoutVars>
      </dgm:prSet>
      <dgm:spPr/>
      <dgm:t>
        <a:bodyPr/>
        <a:lstStyle/>
        <a:p>
          <a:endParaRPr lang="en-US"/>
        </a:p>
      </dgm:t>
    </dgm:pt>
    <dgm:pt modelId="{3701657F-6946-4A4C-877D-2A88A526B7E1}" type="pres">
      <dgm:prSet presAssocID="{EA86A114-EBD1-49CF-AB76-042FF3D636A5}" presName="sibTrans" presStyleLbl="sibTrans2D1" presStyleIdx="2" presStyleCnt="5" custAng="3348704" custLinFactX="30019" custLinFactY="-67029" custLinFactNeighborX="100000" custLinFactNeighborY="-100000"/>
      <dgm:spPr/>
      <dgm:t>
        <a:bodyPr/>
        <a:lstStyle/>
        <a:p>
          <a:endParaRPr lang="en-US"/>
        </a:p>
      </dgm:t>
    </dgm:pt>
    <dgm:pt modelId="{A60042D3-910C-4160-96CD-1A63C2C4C0FB}" type="pres">
      <dgm:prSet presAssocID="{EA86A114-EBD1-49CF-AB76-042FF3D636A5}" presName="connectorText" presStyleLbl="sibTrans2D1" presStyleIdx="2" presStyleCnt="5"/>
      <dgm:spPr/>
      <dgm:t>
        <a:bodyPr/>
        <a:lstStyle/>
        <a:p>
          <a:endParaRPr lang="en-US"/>
        </a:p>
      </dgm:t>
    </dgm:pt>
    <dgm:pt modelId="{28372633-A8CE-4898-AF86-305447452F30}" type="pres">
      <dgm:prSet presAssocID="{9131EDB8-27A6-42FD-A541-052EFC01D4C6}" presName="node" presStyleLbl="node1" presStyleIdx="3" presStyleCnt="5">
        <dgm:presLayoutVars>
          <dgm:bulletEnabled val="1"/>
        </dgm:presLayoutVars>
      </dgm:prSet>
      <dgm:spPr/>
      <dgm:t>
        <a:bodyPr/>
        <a:lstStyle/>
        <a:p>
          <a:endParaRPr lang="en-US"/>
        </a:p>
      </dgm:t>
    </dgm:pt>
    <dgm:pt modelId="{3BFA7701-5D17-48E5-8EAF-0CE4B894FCD8}" type="pres">
      <dgm:prSet presAssocID="{13A2EB04-B868-427A-B17F-16729BFA55DA}" presName="sibTrans" presStyleLbl="sibTrans2D1" presStyleIdx="3" presStyleCnt="5" custAng="3651231" custLinFactX="100000" custLinFactNeighborX="130419" custLinFactNeighborY="38117"/>
      <dgm:spPr/>
      <dgm:t>
        <a:bodyPr/>
        <a:lstStyle/>
        <a:p>
          <a:endParaRPr lang="en-US"/>
        </a:p>
      </dgm:t>
    </dgm:pt>
    <dgm:pt modelId="{2F68EEE9-28D4-49EC-A4B1-C191492E34F2}" type="pres">
      <dgm:prSet presAssocID="{13A2EB04-B868-427A-B17F-16729BFA55DA}" presName="connectorText" presStyleLbl="sibTrans2D1" presStyleIdx="3" presStyleCnt="5"/>
      <dgm:spPr/>
      <dgm:t>
        <a:bodyPr/>
        <a:lstStyle/>
        <a:p>
          <a:endParaRPr lang="en-US"/>
        </a:p>
      </dgm:t>
    </dgm:pt>
    <dgm:pt modelId="{4DD53E4A-81C3-4CAD-B31F-4C20BA5CFCD7}" type="pres">
      <dgm:prSet presAssocID="{23116FF9-AEB9-43F5-882D-9ECB1FD5DE18}" presName="node" presStyleLbl="node1" presStyleIdx="4" presStyleCnt="5">
        <dgm:presLayoutVars>
          <dgm:bulletEnabled val="1"/>
        </dgm:presLayoutVars>
      </dgm:prSet>
      <dgm:spPr/>
      <dgm:t>
        <a:bodyPr/>
        <a:lstStyle/>
        <a:p>
          <a:endParaRPr lang="en-US"/>
        </a:p>
      </dgm:t>
    </dgm:pt>
    <dgm:pt modelId="{670EC530-2BF9-418C-9EBE-CFD33FE15D7D}" type="pres">
      <dgm:prSet presAssocID="{BEE765C7-6165-4808-9B3B-A6627557B77F}" presName="sibTrans" presStyleLbl="sibTrans2D1" presStyleIdx="4" presStyleCnt="5" custAng="3786835" custLinFactY="87089" custLinFactNeighborX="17932" custLinFactNeighborY="100000"/>
      <dgm:spPr/>
      <dgm:t>
        <a:bodyPr/>
        <a:lstStyle/>
        <a:p>
          <a:endParaRPr lang="en-US"/>
        </a:p>
      </dgm:t>
    </dgm:pt>
    <dgm:pt modelId="{75E8BE9C-270B-4810-939F-EB750969C50A}" type="pres">
      <dgm:prSet presAssocID="{BEE765C7-6165-4808-9B3B-A6627557B77F}" presName="connectorText" presStyleLbl="sibTrans2D1" presStyleIdx="4" presStyleCnt="5"/>
      <dgm:spPr/>
      <dgm:t>
        <a:bodyPr/>
        <a:lstStyle/>
        <a:p>
          <a:endParaRPr lang="en-US"/>
        </a:p>
      </dgm:t>
    </dgm:pt>
  </dgm:ptLst>
  <dgm:cxnLst>
    <dgm:cxn modelId="{178C50D8-77D8-41C7-84A7-20D85C0A1825}" type="presOf" srcId="{BEE765C7-6165-4808-9B3B-A6627557B77F}" destId="{670EC530-2BF9-418C-9EBE-CFD33FE15D7D}" srcOrd="0"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22D86A64-D851-411D-98DD-66DB08D887DE}" type="presOf" srcId="{012EDDC6-207F-4EE3-9DEB-146599520561}" destId="{558890D5-4F42-4C33-B381-CD393B37A1FF}"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2E4A0F44-C22C-4A79-B441-BE1F243004F3}" type="presOf" srcId="{612BA10D-4F4F-4BF6-9059-06A94BDAF34E}" destId="{719BC63E-F731-4648-BC28-EDC25FC57AA9}" srcOrd="0"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4DAF508-E1BA-4EDC-A97D-EE1A011CB9E0}" srcId="{13633CBA-2502-434A-928C-6EC6967F259D}" destId="{DA2EE66E-1894-4E15-A659-CCDCFE4DAD65}" srcOrd="1" destOrd="0" parTransId="{21005F9D-878A-4CC9-A13A-8A9C577A9239}" sibTransId="{612BA10D-4F4F-4BF6-9059-06A94BDAF34E}"/>
    <dgm:cxn modelId="{70E930A6-C827-4F72-B6F2-9BC8DC8AB8CD}" type="presOf" srcId="{23116FF9-AEB9-43F5-882D-9ECB1FD5DE18}" destId="{4DD53E4A-81C3-4CAD-B31F-4C20BA5CFCD7}" srcOrd="0" destOrd="0" presId="urn:microsoft.com/office/officeart/2005/8/layout/cycle2"/>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66822E6F-E441-4678-A445-668144701D63}" type="presOf" srcId="{13A2EB04-B868-427A-B17F-16729BFA55DA}" destId="{2F68EEE9-28D4-49EC-A4B1-C191492E34F2}" srcOrd="1"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6A3565DD-D04C-4E82-B5A0-4809B84DBC70}" type="presOf" srcId="{13A2EB04-B868-427A-B17F-16729BFA55DA}" destId="{3BFA7701-5D17-48E5-8EAF-0CE4B894FCD8}"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54F8772A-7F81-4F90-B03D-21A18269F8D4}" type="presOf" srcId="{DA2EE66E-1894-4E15-A659-CCDCFE4DAD65}" destId="{7C5A343C-E262-450D-959C-A644EA0CABBE}" srcOrd="0" destOrd="0" presId="urn:microsoft.com/office/officeart/2005/8/layout/cycle2"/>
    <dgm:cxn modelId="{198EE807-14A4-40FA-B030-5F9F79A9713E}" srcId="{13633CBA-2502-434A-928C-6EC6967F259D}" destId="{9131EDB8-27A6-42FD-A541-052EFC01D4C6}" srcOrd="3" destOrd="0" parTransId="{6EC3601D-D6CE-49D7-9229-0442323129DA}" sibTransId="{13A2EB04-B868-427A-B17F-16729BFA55DA}"/>
    <dgm:cxn modelId="{6BAAF43C-7E5B-435B-A7D7-29098A98B81E}" type="presOf" srcId="{7985EE53-BD3D-4DB3-B5BD-6B9FFA75B9E6}" destId="{973C755A-5077-47FB-BDC0-FF7A84FD3F26}" srcOrd="0" destOrd="0" presId="urn:microsoft.com/office/officeart/2005/8/layout/cycle2"/>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012EDDC6-207F-4EE3-9DEB-146599520561}">
      <dgm:prSet phldrT="[Text]"/>
      <dgm:spPr/>
      <dgm:t>
        <a:bodyPr/>
        <a:lstStyle/>
        <a:p>
          <a:r>
            <a:rPr lang="en-US" dirty="0" smtClean="0"/>
            <a:t>Soil </a:t>
          </a:r>
        </a:p>
        <a:p>
          <a:r>
            <a:rPr lang="en-US" dirty="0" smtClean="0"/>
            <a:t>Type</a:t>
          </a:r>
          <a:endParaRPr lang="en-US" dirty="0"/>
        </a:p>
      </dgm: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en-US"/>
        </a:p>
      </dgm:t>
    </dgm:pt>
    <dgm:pt modelId="{38FB0022-09EC-4D6F-86C0-C813C6F2F39A}">
      <dgm:prSet phldrT="[Text]"/>
      <dgm:spPr/>
      <dgm:t>
        <a:bodyPr/>
        <a:lstStyle/>
        <a:p>
          <a:r>
            <a:rPr lang="en-US" dirty="0" smtClean="0"/>
            <a:t>Flow Length</a:t>
          </a:r>
          <a:endParaRPr lang="en-US" dirty="0"/>
        </a:p>
      </dgm: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en-US"/>
        </a:p>
      </dgm:t>
    </dgm:pt>
    <dgm:pt modelId="{9131EDB8-27A6-42FD-A541-052EFC01D4C6}">
      <dgm:prSet phldrT="[Text]"/>
      <dgm:spPr/>
      <dgm:t>
        <a:bodyPr/>
        <a:lstStyle/>
        <a:p>
          <a:r>
            <a:rPr lang="en-US" dirty="0" smtClean="0"/>
            <a:t>Land Cover</a:t>
          </a:r>
          <a:endParaRPr lang="en-US" dirty="0"/>
        </a:p>
      </dgm: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en-US"/>
        </a:p>
      </dgm:t>
    </dgm:pt>
    <dgm:pt modelId="{23116FF9-AEB9-43F5-882D-9ECB1FD5DE18}">
      <dgm:prSet phldrT="[Text]"/>
      <dgm:spPr/>
      <dgm:t>
        <a:bodyPr/>
        <a:lstStyle/>
        <a:p>
          <a:r>
            <a:rPr lang="en-US" dirty="0" smtClean="0"/>
            <a:t>Rainfall</a:t>
          </a:r>
        </a:p>
        <a:p>
          <a:r>
            <a:rPr lang="en-US" dirty="0" smtClean="0"/>
            <a:t>Intensity</a:t>
          </a:r>
          <a:endParaRPr lang="en-US" dirty="0"/>
        </a:p>
      </dgm: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en-US"/>
        </a:p>
      </dgm:t>
    </dgm:pt>
    <dgm:pt modelId="{DA2EE66E-1894-4E15-A659-CCDCFE4DAD65}">
      <dgm:prSet phldrT="[Text]"/>
      <dgm:spPr/>
      <dgm:t>
        <a:bodyPr/>
        <a:lstStyle/>
        <a:p>
          <a:r>
            <a:rPr lang="en-US" dirty="0" smtClean="0"/>
            <a:t>Slope</a:t>
          </a:r>
          <a:endParaRPr lang="en-US" dirty="0"/>
        </a:p>
      </dgm: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en-US"/>
        </a:p>
      </dgm:t>
    </dgm:pt>
    <dgm:pt modelId="{EA3ADED0-C9AD-4C17-98CE-D872DACD90E8}" type="pres">
      <dgm:prSet presAssocID="{13633CBA-2502-434A-928C-6EC6967F259D}" presName="cycle" presStyleCnt="0">
        <dgm:presLayoutVars>
          <dgm:dir/>
          <dgm:resizeHandles val="exact"/>
        </dgm:presLayoutVars>
      </dgm:prSet>
      <dgm:spPr/>
      <dgm:t>
        <a:bodyPr/>
        <a:lstStyle/>
        <a:p>
          <a:endParaRPr lang="en-US"/>
        </a:p>
      </dgm:t>
    </dgm:pt>
    <dgm:pt modelId="{558890D5-4F42-4C33-B381-CD393B37A1FF}" type="pres">
      <dgm:prSet presAssocID="{012EDDC6-207F-4EE3-9DEB-146599520561}" presName="node" presStyleLbl="node1" presStyleIdx="0" presStyleCnt="5">
        <dgm:presLayoutVars>
          <dgm:bulletEnabled val="1"/>
        </dgm:presLayoutVars>
      </dgm:prSet>
      <dgm:spPr/>
      <dgm:t>
        <a:bodyPr/>
        <a:lstStyle/>
        <a:p>
          <a:endParaRPr lang="en-US"/>
        </a:p>
      </dgm:t>
    </dgm:pt>
    <dgm:pt modelId="{973C755A-5077-47FB-BDC0-FF7A84FD3F26}" type="pres">
      <dgm:prSet presAssocID="{7985EE53-BD3D-4DB3-B5BD-6B9FFA75B9E6}" presName="sibTrans" presStyleLbl="sibTrans2D1" presStyleIdx="0" presStyleCnt="5" custAng="3240000" custLinFactX="-100000" custLinFactNeighborX="-125525" custLinFactNeighborY="68037"/>
      <dgm:spPr/>
      <dgm:t>
        <a:bodyPr/>
        <a:lstStyle/>
        <a:p>
          <a:endParaRPr lang="en-US"/>
        </a:p>
      </dgm:t>
    </dgm:pt>
    <dgm:pt modelId="{746707A3-847D-4DEF-8437-C19565999197}" type="pres">
      <dgm:prSet presAssocID="{7985EE53-BD3D-4DB3-B5BD-6B9FFA75B9E6}" presName="connectorText" presStyleLbl="sibTrans2D1" presStyleIdx="0" presStyleCnt="5"/>
      <dgm:spPr/>
      <dgm:t>
        <a:bodyPr/>
        <a:lstStyle/>
        <a:p>
          <a:endParaRPr lang="en-US"/>
        </a:p>
      </dgm:t>
    </dgm:pt>
    <dgm:pt modelId="{7C5A343C-E262-450D-959C-A644EA0CABBE}" type="pres">
      <dgm:prSet presAssocID="{DA2EE66E-1894-4E15-A659-CCDCFE4DAD65}" presName="node" presStyleLbl="node1" presStyleIdx="1" presStyleCnt="5">
        <dgm:presLayoutVars>
          <dgm:bulletEnabled val="1"/>
        </dgm:presLayoutVars>
      </dgm:prSet>
      <dgm:spPr/>
      <dgm:t>
        <a:bodyPr/>
        <a:lstStyle/>
        <a:p>
          <a:endParaRPr lang="en-US"/>
        </a:p>
      </dgm:t>
    </dgm:pt>
    <dgm:pt modelId="{719BC63E-F731-4648-BC28-EDC25FC57AA9}" type="pres">
      <dgm:prSet presAssocID="{612BA10D-4F4F-4BF6-9059-06A94BDAF34E}" presName="sibTrans" presStyleLbl="sibTrans2D1" presStyleIdx="1" presStyleCnt="5" custAng="3037880" custLinFactX="-47806" custLinFactY="-50268" custLinFactNeighborX="-100000" custLinFactNeighborY="-100000"/>
      <dgm:spPr/>
      <dgm:t>
        <a:bodyPr/>
        <a:lstStyle/>
        <a:p>
          <a:endParaRPr lang="en-US"/>
        </a:p>
      </dgm:t>
    </dgm:pt>
    <dgm:pt modelId="{018B9E75-742E-4303-A16C-8A821310EF15}" type="pres">
      <dgm:prSet presAssocID="{612BA10D-4F4F-4BF6-9059-06A94BDAF34E}" presName="connectorText" presStyleLbl="sibTrans2D1" presStyleIdx="1" presStyleCnt="5"/>
      <dgm:spPr/>
      <dgm:t>
        <a:bodyPr/>
        <a:lstStyle/>
        <a:p>
          <a:endParaRPr lang="en-US"/>
        </a:p>
      </dgm:t>
    </dgm:pt>
    <dgm:pt modelId="{91CB6799-0928-4E01-9EDA-41B17BB04FAF}" type="pres">
      <dgm:prSet presAssocID="{38FB0022-09EC-4D6F-86C0-C813C6F2F39A}" presName="node" presStyleLbl="node1" presStyleIdx="2" presStyleCnt="5">
        <dgm:presLayoutVars>
          <dgm:bulletEnabled val="1"/>
        </dgm:presLayoutVars>
      </dgm:prSet>
      <dgm:spPr/>
      <dgm:t>
        <a:bodyPr/>
        <a:lstStyle/>
        <a:p>
          <a:endParaRPr lang="en-US"/>
        </a:p>
      </dgm:t>
    </dgm:pt>
    <dgm:pt modelId="{3701657F-6946-4A4C-877D-2A88A526B7E1}" type="pres">
      <dgm:prSet presAssocID="{EA86A114-EBD1-49CF-AB76-042FF3D636A5}" presName="sibTrans" presStyleLbl="sibTrans2D1" presStyleIdx="2" presStyleCnt="5" custAng="3348704" custLinFactX="30019" custLinFactY="-67029" custLinFactNeighborX="100000" custLinFactNeighborY="-100000"/>
      <dgm:spPr/>
      <dgm:t>
        <a:bodyPr/>
        <a:lstStyle/>
        <a:p>
          <a:endParaRPr lang="en-US"/>
        </a:p>
      </dgm:t>
    </dgm:pt>
    <dgm:pt modelId="{A60042D3-910C-4160-96CD-1A63C2C4C0FB}" type="pres">
      <dgm:prSet presAssocID="{EA86A114-EBD1-49CF-AB76-042FF3D636A5}" presName="connectorText" presStyleLbl="sibTrans2D1" presStyleIdx="2" presStyleCnt="5"/>
      <dgm:spPr/>
      <dgm:t>
        <a:bodyPr/>
        <a:lstStyle/>
        <a:p>
          <a:endParaRPr lang="en-US"/>
        </a:p>
      </dgm:t>
    </dgm:pt>
    <dgm:pt modelId="{28372633-A8CE-4898-AF86-305447452F30}" type="pres">
      <dgm:prSet presAssocID="{9131EDB8-27A6-42FD-A541-052EFC01D4C6}" presName="node" presStyleLbl="node1" presStyleIdx="3" presStyleCnt="5">
        <dgm:presLayoutVars>
          <dgm:bulletEnabled val="1"/>
        </dgm:presLayoutVars>
      </dgm:prSet>
      <dgm:spPr/>
      <dgm:t>
        <a:bodyPr/>
        <a:lstStyle/>
        <a:p>
          <a:endParaRPr lang="en-US"/>
        </a:p>
      </dgm:t>
    </dgm:pt>
    <dgm:pt modelId="{3BFA7701-5D17-48E5-8EAF-0CE4B894FCD8}" type="pres">
      <dgm:prSet presAssocID="{13A2EB04-B868-427A-B17F-16729BFA55DA}" presName="sibTrans" presStyleLbl="sibTrans2D1" presStyleIdx="3" presStyleCnt="5" custAng="3651231" custLinFactX="100000" custLinFactNeighborX="130419" custLinFactNeighborY="41294"/>
      <dgm:spPr/>
      <dgm:t>
        <a:bodyPr/>
        <a:lstStyle/>
        <a:p>
          <a:endParaRPr lang="en-US"/>
        </a:p>
      </dgm:t>
    </dgm:pt>
    <dgm:pt modelId="{2F68EEE9-28D4-49EC-A4B1-C191492E34F2}" type="pres">
      <dgm:prSet presAssocID="{13A2EB04-B868-427A-B17F-16729BFA55DA}" presName="connectorText" presStyleLbl="sibTrans2D1" presStyleIdx="3" presStyleCnt="5"/>
      <dgm:spPr/>
      <dgm:t>
        <a:bodyPr/>
        <a:lstStyle/>
        <a:p>
          <a:endParaRPr lang="en-US"/>
        </a:p>
      </dgm:t>
    </dgm:pt>
    <dgm:pt modelId="{4DD53E4A-81C3-4CAD-B31F-4C20BA5CFCD7}" type="pres">
      <dgm:prSet presAssocID="{23116FF9-AEB9-43F5-882D-9ECB1FD5DE18}" presName="node" presStyleLbl="node1" presStyleIdx="4" presStyleCnt="5">
        <dgm:presLayoutVars>
          <dgm:bulletEnabled val="1"/>
        </dgm:presLayoutVars>
      </dgm:prSet>
      <dgm:spPr/>
      <dgm:t>
        <a:bodyPr/>
        <a:lstStyle/>
        <a:p>
          <a:endParaRPr lang="en-US"/>
        </a:p>
      </dgm:t>
    </dgm:pt>
    <dgm:pt modelId="{670EC530-2BF9-418C-9EBE-CFD33FE15D7D}" type="pres">
      <dgm:prSet presAssocID="{BEE765C7-6165-4808-9B3B-A6627557B77F}" presName="sibTrans" presStyleLbl="sibTrans2D1" presStyleIdx="4" presStyleCnt="5" custAng="3786835" custLinFactY="87089" custLinFactNeighborX="17932" custLinFactNeighborY="100000"/>
      <dgm:spPr/>
      <dgm:t>
        <a:bodyPr/>
        <a:lstStyle/>
        <a:p>
          <a:endParaRPr lang="en-US"/>
        </a:p>
      </dgm:t>
    </dgm:pt>
    <dgm:pt modelId="{75E8BE9C-270B-4810-939F-EB750969C50A}" type="pres">
      <dgm:prSet presAssocID="{BEE765C7-6165-4808-9B3B-A6627557B77F}" presName="connectorText" presStyleLbl="sibTrans2D1" presStyleIdx="4" presStyleCnt="5"/>
      <dgm:spPr/>
      <dgm:t>
        <a:bodyPr/>
        <a:lstStyle/>
        <a:p>
          <a:endParaRPr lang="en-US"/>
        </a:p>
      </dgm:t>
    </dgm:pt>
  </dgm:ptLst>
  <dgm:cxnLst>
    <dgm:cxn modelId="{178C50D8-77D8-41C7-84A7-20D85C0A1825}" type="presOf" srcId="{BEE765C7-6165-4808-9B3B-A6627557B77F}" destId="{670EC530-2BF9-418C-9EBE-CFD33FE15D7D}" srcOrd="0"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22D86A64-D851-411D-98DD-66DB08D887DE}" type="presOf" srcId="{012EDDC6-207F-4EE3-9DEB-146599520561}" destId="{558890D5-4F42-4C33-B381-CD393B37A1FF}"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2E4A0F44-C22C-4A79-B441-BE1F243004F3}" type="presOf" srcId="{612BA10D-4F4F-4BF6-9059-06A94BDAF34E}" destId="{719BC63E-F731-4648-BC28-EDC25FC57AA9}" srcOrd="0"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4DAF508-E1BA-4EDC-A97D-EE1A011CB9E0}" srcId="{13633CBA-2502-434A-928C-6EC6967F259D}" destId="{DA2EE66E-1894-4E15-A659-CCDCFE4DAD65}" srcOrd="1" destOrd="0" parTransId="{21005F9D-878A-4CC9-A13A-8A9C577A9239}" sibTransId="{612BA10D-4F4F-4BF6-9059-06A94BDAF34E}"/>
    <dgm:cxn modelId="{70E930A6-C827-4F72-B6F2-9BC8DC8AB8CD}" type="presOf" srcId="{23116FF9-AEB9-43F5-882D-9ECB1FD5DE18}" destId="{4DD53E4A-81C3-4CAD-B31F-4C20BA5CFCD7}" srcOrd="0" destOrd="0" presId="urn:microsoft.com/office/officeart/2005/8/layout/cycle2"/>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66822E6F-E441-4678-A445-668144701D63}" type="presOf" srcId="{13A2EB04-B868-427A-B17F-16729BFA55DA}" destId="{2F68EEE9-28D4-49EC-A4B1-C191492E34F2}" srcOrd="1"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6A3565DD-D04C-4E82-B5A0-4809B84DBC70}" type="presOf" srcId="{13A2EB04-B868-427A-B17F-16729BFA55DA}" destId="{3BFA7701-5D17-48E5-8EAF-0CE4B894FCD8}"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54F8772A-7F81-4F90-B03D-21A18269F8D4}" type="presOf" srcId="{DA2EE66E-1894-4E15-A659-CCDCFE4DAD65}" destId="{7C5A343C-E262-450D-959C-A644EA0CABBE}" srcOrd="0" destOrd="0" presId="urn:microsoft.com/office/officeart/2005/8/layout/cycle2"/>
    <dgm:cxn modelId="{198EE807-14A4-40FA-B030-5F9F79A9713E}" srcId="{13633CBA-2502-434A-928C-6EC6967F259D}" destId="{9131EDB8-27A6-42FD-A541-052EFC01D4C6}" srcOrd="3" destOrd="0" parTransId="{6EC3601D-D6CE-49D7-9229-0442323129DA}" sibTransId="{13A2EB04-B868-427A-B17F-16729BFA55DA}"/>
    <dgm:cxn modelId="{6BAAF43C-7E5B-435B-A7D7-29098A98B81E}" type="presOf" srcId="{7985EE53-BD3D-4DB3-B5BD-6B9FFA75B9E6}" destId="{973C755A-5077-47FB-BDC0-FF7A84FD3F26}" srcOrd="0" destOrd="0" presId="urn:microsoft.com/office/officeart/2005/8/layout/cycle2"/>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918629" y="48393"/>
          <a:ext cx="755922" cy="755922"/>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Soil </a:t>
          </a:r>
        </a:p>
        <a:p>
          <a:pPr lvl="0" algn="ctr" defTabSz="488950">
            <a:lnSpc>
              <a:spcPct val="90000"/>
            </a:lnSpc>
            <a:spcBef>
              <a:spcPct val="0"/>
            </a:spcBef>
            <a:spcAft>
              <a:spcPct val="35000"/>
            </a:spcAft>
          </a:pPr>
          <a:r>
            <a:rPr lang="en-US" sz="1100" kern="1200" dirty="0" smtClean="0"/>
            <a:t>Type</a:t>
          </a:r>
          <a:endParaRPr lang="en-US" sz="1100" kern="1200" dirty="0"/>
        </a:p>
      </dsp:txBody>
      <dsp:txXfrm>
        <a:off x="1029331" y="159095"/>
        <a:ext cx="534518" cy="534518"/>
      </dsp:txXfrm>
    </dsp:sp>
    <dsp:sp modelId="{973C755A-5077-47FB-BDC0-FF7A84FD3F26}">
      <dsp:nvSpPr>
        <dsp:cNvPr id="0" name=""/>
        <dsp:cNvSpPr/>
      </dsp:nvSpPr>
      <dsp:spPr>
        <a:xfrm rot="5400000">
          <a:off x="1197451" y="802622"/>
          <a:ext cx="200958" cy="25512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227595" y="823504"/>
        <a:ext cx="140671" cy="153073"/>
      </dsp:txXfrm>
    </dsp:sp>
    <dsp:sp modelId="{7C5A343C-E262-450D-959C-A644EA0CABBE}">
      <dsp:nvSpPr>
        <dsp:cNvPr id="0" name=""/>
        <dsp:cNvSpPr/>
      </dsp:nvSpPr>
      <dsp:spPr>
        <a:xfrm>
          <a:off x="1836936" y="715582"/>
          <a:ext cx="755922" cy="75592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Slope</a:t>
          </a:r>
          <a:endParaRPr lang="en-US" sz="1100" kern="1200" dirty="0"/>
        </a:p>
      </dsp:txBody>
      <dsp:txXfrm>
        <a:off x="1947638" y="826284"/>
        <a:ext cx="534518" cy="534518"/>
      </dsp:txXfrm>
    </dsp:sp>
    <dsp:sp modelId="{719BC63E-F731-4648-BC28-EDC25FC57AA9}">
      <dsp:nvSpPr>
        <dsp:cNvPr id="0" name=""/>
        <dsp:cNvSpPr/>
      </dsp:nvSpPr>
      <dsp:spPr>
        <a:xfrm rot="9517880">
          <a:off x="1643765" y="1116970"/>
          <a:ext cx="200958" cy="25512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701980" y="1157012"/>
        <a:ext cx="140671" cy="153073"/>
      </dsp:txXfrm>
    </dsp:sp>
    <dsp:sp modelId="{91CB6799-0928-4E01-9EDA-41B17BB04FAF}">
      <dsp:nvSpPr>
        <dsp:cNvPr id="0" name=""/>
        <dsp:cNvSpPr/>
      </dsp:nvSpPr>
      <dsp:spPr>
        <a:xfrm>
          <a:off x="1486174" y="1795117"/>
          <a:ext cx="755922" cy="755922"/>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Flow Length</a:t>
          </a:r>
          <a:endParaRPr lang="en-US" sz="1100" kern="1200" dirty="0"/>
        </a:p>
      </dsp:txBody>
      <dsp:txXfrm>
        <a:off x="1596876" y="1905819"/>
        <a:ext cx="534518" cy="534518"/>
      </dsp:txXfrm>
    </dsp:sp>
    <dsp:sp modelId="{3701657F-6946-4A4C-877D-2A88A526B7E1}">
      <dsp:nvSpPr>
        <dsp:cNvPr id="0" name=""/>
        <dsp:cNvSpPr/>
      </dsp:nvSpPr>
      <dsp:spPr>
        <a:xfrm rot="14148704">
          <a:off x="1463083" y="1619385"/>
          <a:ext cx="200958" cy="25512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510165" y="1695345"/>
        <a:ext cx="140671" cy="153073"/>
      </dsp:txXfrm>
    </dsp:sp>
    <dsp:sp modelId="{28372633-A8CE-4898-AF86-305447452F30}">
      <dsp:nvSpPr>
        <dsp:cNvPr id="0" name=""/>
        <dsp:cNvSpPr/>
      </dsp:nvSpPr>
      <dsp:spPr>
        <a:xfrm>
          <a:off x="351084" y="1795117"/>
          <a:ext cx="755922" cy="755922"/>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Land Cover</a:t>
          </a:r>
          <a:endParaRPr lang="en-US" sz="1100" kern="1200" dirty="0"/>
        </a:p>
      </dsp:txBody>
      <dsp:txXfrm>
        <a:off x="461786" y="1905819"/>
        <a:ext cx="534518" cy="534518"/>
      </dsp:txXfrm>
    </dsp:sp>
    <dsp:sp modelId="{3BFA7701-5D17-48E5-8EAF-0CE4B894FCD8}">
      <dsp:nvSpPr>
        <dsp:cNvPr id="0" name=""/>
        <dsp:cNvSpPr/>
      </dsp:nvSpPr>
      <dsp:spPr>
        <a:xfrm rot="18771231">
          <a:off x="917989" y="1608403"/>
          <a:ext cx="200958" cy="25512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927631" y="1681526"/>
        <a:ext cx="140671" cy="153073"/>
      </dsp:txXfrm>
    </dsp:sp>
    <dsp:sp modelId="{4DD53E4A-81C3-4CAD-B31F-4C20BA5CFCD7}">
      <dsp:nvSpPr>
        <dsp:cNvPr id="0" name=""/>
        <dsp:cNvSpPr/>
      </dsp:nvSpPr>
      <dsp:spPr>
        <a:xfrm>
          <a:off x="322" y="715582"/>
          <a:ext cx="755922" cy="755922"/>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Rainfall</a:t>
          </a:r>
        </a:p>
        <a:p>
          <a:pPr lvl="0" algn="ctr" defTabSz="488950">
            <a:lnSpc>
              <a:spcPct val="90000"/>
            </a:lnSpc>
            <a:spcBef>
              <a:spcPct val="0"/>
            </a:spcBef>
            <a:spcAft>
              <a:spcPct val="35000"/>
            </a:spcAft>
          </a:pPr>
          <a:r>
            <a:rPr lang="en-US" sz="1100" kern="1200" dirty="0" smtClean="0"/>
            <a:t>Intensity</a:t>
          </a:r>
          <a:endParaRPr lang="en-US" sz="1100" kern="1200" dirty="0"/>
        </a:p>
      </dsp:txBody>
      <dsp:txXfrm>
        <a:off x="111024" y="826284"/>
        <a:ext cx="534518" cy="534518"/>
      </dsp:txXfrm>
    </dsp:sp>
    <dsp:sp modelId="{670EC530-2BF9-418C-9EBE-CFD33FE15D7D}">
      <dsp:nvSpPr>
        <dsp:cNvPr id="0" name=""/>
        <dsp:cNvSpPr/>
      </dsp:nvSpPr>
      <dsp:spPr>
        <a:xfrm rot="1626835">
          <a:off x="768392" y="1113038"/>
          <a:ext cx="200958" cy="25512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771705" y="1150325"/>
        <a:ext cx="140671" cy="153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1313346" y="471"/>
          <a:ext cx="907779" cy="907779"/>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Soil </a:t>
          </a:r>
        </a:p>
        <a:p>
          <a:pPr lvl="0" algn="ctr" defTabSz="577850">
            <a:lnSpc>
              <a:spcPct val="90000"/>
            </a:lnSpc>
            <a:spcBef>
              <a:spcPct val="0"/>
            </a:spcBef>
            <a:spcAft>
              <a:spcPct val="35000"/>
            </a:spcAft>
          </a:pPr>
          <a:r>
            <a:rPr lang="en-US" sz="1300" kern="1200" dirty="0" smtClean="0"/>
            <a:t>Type</a:t>
          </a:r>
          <a:endParaRPr lang="en-US" sz="1300" kern="1200" dirty="0"/>
        </a:p>
      </dsp:txBody>
      <dsp:txXfrm>
        <a:off x="1446287" y="133412"/>
        <a:ext cx="641897" cy="641897"/>
      </dsp:txXfrm>
    </dsp:sp>
    <dsp:sp modelId="{973C755A-5077-47FB-BDC0-FF7A84FD3F26}">
      <dsp:nvSpPr>
        <dsp:cNvPr id="0" name=""/>
        <dsp:cNvSpPr/>
      </dsp:nvSpPr>
      <dsp:spPr>
        <a:xfrm rot="5400000">
          <a:off x="1649635" y="905830"/>
          <a:ext cx="240607" cy="30637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685726" y="931014"/>
        <a:ext cx="168425" cy="183825"/>
      </dsp:txXfrm>
    </dsp:sp>
    <dsp:sp modelId="{7C5A343C-E262-450D-959C-A644EA0CABBE}">
      <dsp:nvSpPr>
        <dsp:cNvPr id="0" name=""/>
        <dsp:cNvSpPr/>
      </dsp:nvSpPr>
      <dsp:spPr>
        <a:xfrm>
          <a:off x="2415030" y="800892"/>
          <a:ext cx="907779" cy="907779"/>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Slope</a:t>
          </a:r>
          <a:endParaRPr lang="en-US" sz="1300" kern="1200" dirty="0"/>
        </a:p>
      </dsp:txBody>
      <dsp:txXfrm>
        <a:off x="2547971" y="933833"/>
        <a:ext cx="641897" cy="641897"/>
      </dsp:txXfrm>
    </dsp:sp>
    <dsp:sp modelId="{719BC63E-F731-4648-BC28-EDC25FC57AA9}">
      <dsp:nvSpPr>
        <dsp:cNvPr id="0" name=""/>
        <dsp:cNvSpPr/>
      </dsp:nvSpPr>
      <dsp:spPr>
        <a:xfrm rot="9517880">
          <a:off x="2184685" y="1282286"/>
          <a:ext cx="240607" cy="30637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254386" y="1330411"/>
        <a:ext cx="168425" cy="183825"/>
      </dsp:txXfrm>
    </dsp:sp>
    <dsp:sp modelId="{91CB6799-0928-4E01-9EDA-41B17BB04FAF}">
      <dsp:nvSpPr>
        <dsp:cNvPr id="0" name=""/>
        <dsp:cNvSpPr/>
      </dsp:nvSpPr>
      <dsp:spPr>
        <a:xfrm>
          <a:off x="1994224" y="2095999"/>
          <a:ext cx="907779" cy="907779"/>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Flow Length</a:t>
          </a:r>
          <a:endParaRPr lang="en-US" sz="1300" kern="1200" dirty="0"/>
        </a:p>
      </dsp:txBody>
      <dsp:txXfrm>
        <a:off x="2127165" y="2228940"/>
        <a:ext cx="641897" cy="641897"/>
      </dsp:txXfrm>
    </dsp:sp>
    <dsp:sp modelId="{3701657F-6946-4A4C-877D-2A88A526B7E1}">
      <dsp:nvSpPr>
        <dsp:cNvPr id="0" name=""/>
        <dsp:cNvSpPr/>
      </dsp:nvSpPr>
      <dsp:spPr>
        <a:xfrm rot="14148704">
          <a:off x="1966578" y="1884965"/>
          <a:ext cx="240607" cy="30637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022949" y="1976094"/>
        <a:ext cx="168425" cy="183825"/>
      </dsp:txXfrm>
    </dsp:sp>
    <dsp:sp modelId="{28372633-A8CE-4898-AF86-305447452F30}">
      <dsp:nvSpPr>
        <dsp:cNvPr id="0" name=""/>
        <dsp:cNvSpPr/>
      </dsp:nvSpPr>
      <dsp:spPr>
        <a:xfrm>
          <a:off x="632468" y="2095999"/>
          <a:ext cx="907779" cy="907779"/>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Land Cover</a:t>
          </a:r>
          <a:endParaRPr lang="en-US" sz="1300" kern="1200" dirty="0"/>
        </a:p>
      </dsp:txBody>
      <dsp:txXfrm>
        <a:off x="765409" y="2228940"/>
        <a:ext cx="641897" cy="641897"/>
      </dsp:txXfrm>
    </dsp:sp>
    <dsp:sp modelId="{3BFA7701-5D17-48E5-8EAF-0CE4B894FCD8}">
      <dsp:nvSpPr>
        <dsp:cNvPr id="0" name=""/>
        <dsp:cNvSpPr/>
      </dsp:nvSpPr>
      <dsp:spPr>
        <a:xfrm rot="18771231">
          <a:off x="1312161" y="1882138"/>
          <a:ext cx="240607" cy="30637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1323705" y="1969871"/>
        <a:ext cx="168425" cy="183825"/>
      </dsp:txXfrm>
    </dsp:sp>
    <dsp:sp modelId="{4DD53E4A-81C3-4CAD-B31F-4C20BA5CFCD7}">
      <dsp:nvSpPr>
        <dsp:cNvPr id="0" name=""/>
        <dsp:cNvSpPr/>
      </dsp:nvSpPr>
      <dsp:spPr>
        <a:xfrm>
          <a:off x="211662" y="800892"/>
          <a:ext cx="907779" cy="907779"/>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Rainfall</a:t>
          </a:r>
        </a:p>
        <a:p>
          <a:pPr lvl="0" algn="ctr" defTabSz="577850">
            <a:lnSpc>
              <a:spcPct val="90000"/>
            </a:lnSpc>
            <a:spcBef>
              <a:spcPct val="0"/>
            </a:spcBef>
            <a:spcAft>
              <a:spcPct val="35000"/>
            </a:spcAft>
          </a:pPr>
          <a:r>
            <a:rPr lang="en-US" sz="1300" kern="1200" dirty="0" smtClean="0"/>
            <a:t>Intensity</a:t>
          </a:r>
          <a:endParaRPr lang="en-US" sz="1300" kern="1200" dirty="0"/>
        </a:p>
      </dsp:txBody>
      <dsp:txXfrm>
        <a:off x="344603" y="933833"/>
        <a:ext cx="641897" cy="641897"/>
      </dsp:txXfrm>
    </dsp:sp>
    <dsp:sp modelId="{670EC530-2BF9-418C-9EBE-CFD33FE15D7D}">
      <dsp:nvSpPr>
        <dsp:cNvPr id="0" name=""/>
        <dsp:cNvSpPr/>
      </dsp:nvSpPr>
      <dsp:spPr>
        <a:xfrm rot="1626835">
          <a:off x="1133727" y="1278581"/>
          <a:ext cx="240607" cy="30637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137693" y="1323407"/>
        <a:ext cx="168425" cy="18382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0.22884</cdr:x>
      <cdr:y>0.04437</cdr:y>
    </cdr:from>
    <cdr:to>
      <cdr:x>0.34535</cdr:x>
      <cdr:y>0.23802</cdr:y>
    </cdr:to>
    <cdr:sp macro="" textlink="">
      <cdr:nvSpPr>
        <cdr:cNvPr id="2" name="TextBox 1"/>
        <cdr:cNvSpPr txBox="1"/>
      </cdr:nvSpPr>
      <cdr:spPr>
        <a:xfrm xmlns:a="http://schemas.openxmlformats.org/drawingml/2006/main">
          <a:off x="1796106" y="20953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a:t>
          </a:r>
          <a:endParaRPr lang="en-US" sz="1100" dirty="0"/>
        </a:p>
      </cdr:txBody>
    </cdr:sp>
  </cdr:relSizeAnchor>
  <cdr:relSizeAnchor xmlns:cdr="http://schemas.openxmlformats.org/drawingml/2006/chartDrawing">
    <cdr:from>
      <cdr:x>0.40249</cdr:x>
      <cdr:y>0.04656</cdr:y>
    </cdr:from>
    <cdr:to>
      <cdr:x>0.519</cdr:x>
      <cdr:y>0.24021</cdr:y>
    </cdr:to>
    <cdr:sp macro="" textlink="">
      <cdr:nvSpPr>
        <cdr:cNvPr id="3" name="TextBox 2"/>
        <cdr:cNvSpPr txBox="1"/>
      </cdr:nvSpPr>
      <cdr:spPr>
        <a:xfrm xmlns:a="http://schemas.openxmlformats.org/drawingml/2006/main">
          <a:off x="3158994" y="21986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a:t>
          </a:r>
          <a:endParaRPr lang="en-US" sz="1100" dirty="0"/>
        </a:p>
      </cdr:txBody>
    </cdr:sp>
  </cdr:relSizeAnchor>
  <cdr:relSizeAnchor xmlns:cdr="http://schemas.openxmlformats.org/drawingml/2006/chartDrawing">
    <cdr:from>
      <cdr:x>0.56825</cdr:x>
      <cdr:y>0.04656</cdr:y>
    </cdr:from>
    <cdr:to>
      <cdr:x>0.68475</cdr:x>
      <cdr:y>0.24021</cdr:y>
    </cdr:to>
    <cdr:sp macro="" textlink="">
      <cdr:nvSpPr>
        <cdr:cNvPr id="4" name="TextBox 3"/>
        <cdr:cNvSpPr txBox="1"/>
      </cdr:nvSpPr>
      <cdr:spPr>
        <a:xfrm xmlns:a="http://schemas.openxmlformats.org/drawingml/2006/main">
          <a:off x="4459933" y="2198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a:t>
          </a:r>
          <a:endParaRPr lang="en-US" sz="1100" dirty="0"/>
        </a:p>
      </cdr:txBody>
    </cdr:sp>
  </cdr:relSizeAnchor>
  <cdr:relSizeAnchor xmlns:cdr="http://schemas.openxmlformats.org/drawingml/2006/chartDrawing">
    <cdr:from>
      <cdr:x>0.73926</cdr:x>
      <cdr:y>0.04656</cdr:y>
    </cdr:from>
    <cdr:to>
      <cdr:x>0.85577</cdr:x>
      <cdr:y>0.24021</cdr:y>
    </cdr:to>
    <cdr:sp macro="" textlink="">
      <cdr:nvSpPr>
        <cdr:cNvPr id="6" name="TextBox 5"/>
        <cdr:cNvSpPr txBox="1"/>
      </cdr:nvSpPr>
      <cdr:spPr>
        <a:xfrm xmlns:a="http://schemas.openxmlformats.org/drawingml/2006/main">
          <a:off x="5802156" y="219855"/>
          <a:ext cx="914440" cy="9144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0.13692</cdr:x>
      <cdr:y>0.36364</cdr:y>
    </cdr:from>
    <cdr:to>
      <cdr:x>0.36628</cdr:x>
      <cdr:y>0.45455</cdr:y>
    </cdr:to>
    <cdr:sp macro="" textlink="">
      <cdr:nvSpPr>
        <cdr:cNvPr id="2" name="Left-Right Arrow 1"/>
        <cdr:cNvSpPr/>
      </cdr:nvSpPr>
      <cdr:spPr>
        <a:xfrm xmlns:a="http://schemas.openxmlformats.org/drawingml/2006/main">
          <a:off x="1137264" y="1828800"/>
          <a:ext cx="1905000" cy="457200"/>
        </a:xfrm>
        <a:prstGeom xmlns:a="http://schemas.openxmlformats.org/drawingml/2006/main" prst="lef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dirty="0">
              <a:solidFill>
                <a:prstClr val="white"/>
              </a:solidFill>
            </a:rPr>
            <a:t>Bedding Plants</a:t>
          </a:r>
        </a:p>
      </cdr:txBody>
    </cdr:sp>
  </cdr:relSizeAnchor>
  <cdr:relSizeAnchor xmlns:cdr="http://schemas.openxmlformats.org/drawingml/2006/chartDrawing">
    <cdr:from>
      <cdr:x>0.37546</cdr:x>
      <cdr:y>0.36364</cdr:y>
    </cdr:from>
    <cdr:to>
      <cdr:x>0.60481</cdr:x>
      <cdr:y>0.45455</cdr:y>
    </cdr:to>
    <cdr:sp macro="" textlink="">
      <cdr:nvSpPr>
        <cdr:cNvPr id="3" name="Left-Right Arrow 2"/>
        <cdr:cNvSpPr/>
      </cdr:nvSpPr>
      <cdr:spPr>
        <a:xfrm xmlns:a="http://schemas.openxmlformats.org/drawingml/2006/main">
          <a:off x="3118464" y="1828800"/>
          <a:ext cx="1905000" cy="457200"/>
        </a:xfrm>
        <a:prstGeom xmlns:a="http://schemas.openxmlformats.org/drawingml/2006/main" prst="lef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dirty="0">
              <a:solidFill>
                <a:prstClr val="white"/>
              </a:solidFill>
            </a:rPr>
            <a:t>Chrysanthemums</a:t>
          </a:r>
        </a:p>
      </cdr:txBody>
    </cdr:sp>
  </cdr:relSizeAnchor>
  <cdr:relSizeAnchor xmlns:cdr="http://schemas.openxmlformats.org/drawingml/2006/chartDrawing">
    <cdr:from>
      <cdr:x>0.61399</cdr:x>
      <cdr:y>0.36364</cdr:y>
    </cdr:from>
    <cdr:to>
      <cdr:x>0.84335</cdr:x>
      <cdr:y>0.45455</cdr:y>
    </cdr:to>
    <cdr:sp macro="" textlink="">
      <cdr:nvSpPr>
        <cdr:cNvPr id="4" name="Left-Right Arrow 3"/>
        <cdr:cNvSpPr/>
      </cdr:nvSpPr>
      <cdr:spPr>
        <a:xfrm xmlns:a="http://schemas.openxmlformats.org/drawingml/2006/main">
          <a:off x="5099664" y="1828800"/>
          <a:ext cx="1905000" cy="457200"/>
        </a:xfrm>
        <a:prstGeom xmlns:a="http://schemas.openxmlformats.org/drawingml/2006/main" prst="lef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dirty="0">
              <a:solidFill>
                <a:prstClr val="white"/>
              </a:solidFill>
            </a:rPr>
            <a:t>Poinsettias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E0075-418D-4CA2-A5AA-988528CE32DA}" type="datetimeFigureOut">
              <a:rPr lang="en-US" smtClean="0"/>
              <a:t>1/19/2018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1707B-9FE5-42FE-A162-C8E5A2DD48F5}" type="slidenum">
              <a:rPr lang="en-US" smtClean="0"/>
              <a:t>‹#›</a:t>
            </a:fld>
            <a:endParaRPr lang="en-US"/>
          </a:p>
        </p:txBody>
      </p:sp>
    </p:spTree>
    <p:extLst>
      <p:ext uri="{BB962C8B-B14F-4D97-AF65-F5344CB8AC3E}">
        <p14:creationId xmlns:p14="http://schemas.microsoft.com/office/powerpoint/2010/main" val="301946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2</a:t>
            </a:fld>
            <a:endParaRPr lang="en-US"/>
          </a:p>
        </p:txBody>
      </p:sp>
    </p:spTree>
    <p:extLst>
      <p:ext uri="{BB962C8B-B14F-4D97-AF65-F5344CB8AC3E}">
        <p14:creationId xmlns:p14="http://schemas.microsoft.com/office/powerpoint/2010/main" val="1999518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p:txBody>
          <a:bodyPr/>
          <a:lstStyle/>
          <a:p>
            <a:pPr marL="216233" indent="-216233">
              <a:defRPr/>
            </a:pPr>
            <a:r>
              <a:rPr lang="en-US" smtClean="0">
                <a:cs typeface="+mn-cs"/>
              </a:rPr>
              <a:t>1.  Captured runoff is stored in a reservoir or containment.  Runoff typically occurs in surges following irrigation events or storms.  </a:t>
            </a:r>
            <a:br>
              <a:rPr lang="en-US" smtClean="0">
                <a:cs typeface="+mn-cs"/>
              </a:rPr>
            </a:br>
            <a:r>
              <a:rPr lang="en-US" smtClean="0">
                <a:cs typeface="+mn-cs"/>
              </a:rPr>
              <a:t>     A float switch monitors the water level.  If there is runoff present, it is pumped to the sand filters.</a:t>
            </a:r>
          </a:p>
          <a:p>
            <a:pPr marL="216233" indent="-216233">
              <a:defRPr/>
            </a:pPr>
            <a:r>
              <a:rPr lang="en-US" smtClean="0">
                <a:cs typeface="+mn-cs"/>
              </a:rPr>
              <a:t>2.  Two sand filters are used so that when one is out of service for maintenance, the other can remain in operation.  Overflow from the sand filters is returned to the reservoir.</a:t>
            </a:r>
          </a:p>
          <a:p>
            <a:pPr marL="216233" indent="-216233">
              <a:buFontTx/>
              <a:buChar char="•"/>
              <a:defRPr/>
            </a:pPr>
            <a:endParaRPr lang="en-US" smtClean="0">
              <a:cs typeface="+mn-cs"/>
            </a:endParaRPr>
          </a:p>
          <a:p>
            <a:pPr marL="216233" indent="-216233">
              <a:buFontTx/>
              <a:buChar char="•"/>
              <a:defRPr/>
            </a:pPr>
            <a:endParaRPr lang="en-US" smtClean="0">
              <a:cs typeface="+mn-cs"/>
            </a:endParaRPr>
          </a:p>
        </p:txBody>
      </p:sp>
    </p:spTree>
    <p:extLst>
      <p:ext uri="{BB962C8B-B14F-4D97-AF65-F5344CB8AC3E}">
        <p14:creationId xmlns:p14="http://schemas.microsoft.com/office/powerpoint/2010/main" val="156023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p:txBody>
          <a:bodyPr/>
          <a:lstStyle/>
          <a:p>
            <a:pPr marL="216233" indent="-216233">
              <a:buFontTx/>
              <a:buAutoNum type="arabicPeriod" startAt="3"/>
              <a:defRPr/>
            </a:pPr>
            <a:r>
              <a:rPr lang="en-US" smtClean="0">
                <a:cs typeface="+mn-cs"/>
              </a:rPr>
              <a:t>  Flow control is critical for optimal treatment efficiency.  The sand beds must remain submerged.</a:t>
            </a:r>
          </a:p>
          <a:p>
            <a:pPr marL="216233" indent="-216233">
              <a:buFontTx/>
              <a:buAutoNum type="arabicPeriod" startAt="3"/>
              <a:defRPr/>
            </a:pPr>
            <a:r>
              <a:rPr lang="en-US" smtClean="0">
                <a:cs typeface="+mn-cs"/>
              </a:rPr>
              <a:t>  Treated water is stored for later use.</a:t>
            </a:r>
          </a:p>
        </p:txBody>
      </p:sp>
    </p:spTree>
    <p:extLst>
      <p:ext uri="{BB962C8B-B14F-4D97-AF65-F5344CB8AC3E}">
        <p14:creationId xmlns:p14="http://schemas.microsoft.com/office/powerpoint/2010/main" val="203851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p:txBody>
          <a:bodyPr/>
          <a:lstStyle/>
          <a:p>
            <a:pPr marL="216233" indent="-216233">
              <a:buFontTx/>
              <a:buAutoNum type="arabicPeriod" startAt="4"/>
              <a:defRPr/>
            </a:pPr>
            <a:r>
              <a:rPr lang="en-US" smtClean="0">
                <a:cs typeface="+mn-cs"/>
              </a:rPr>
              <a:t>  The treated water is pressurized for reuse for irrigation.</a:t>
            </a:r>
          </a:p>
          <a:p>
            <a:pPr marL="216233" indent="-216233">
              <a:buFontTx/>
              <a:buAutoNum type="arabicPeriod" startAt="4"/>
              <a:defRPr/>
            </a:pPr>
            <a:r>
              <a:rPr lang="en-US" smtClean="0">
                <a:cs typeface="+mn-cs"/>
              </a:rPr>
              <a:t>  If there is no runoff to be treated, cleaned water needs to return to the sand filters to maintain flows through the sand bed.</a:t>
            </a:r>
          </a:p>
        </p:txBody>
      </p:sp>
    </p:spTree>
    <p:extLst>
      <p:ext uri="{BB962C8B-B14F-4D97-AF65-F5344CB8AC3E}">
        <p14:creationId xmlns:p14="http://schemas.microsoft.com/office/powerpoint/2010/main" val="224580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pPr eaLnBrk="1" hangingPunct="1">
              <a:defRPr/>
            </a:pPr>
            <a:r>
              <a:rPr lang="en-US" smtClean="0">
                <a:cs typeface="+mn-cs"/>
              </a:rPr>
              <a:t>6.  If there is no treated water available for irrigation, then an alternative water supply needs to be used.</a:t>
            </a:r>
          </a:p>
        </p:txBody>
      </p:sp>
    </p:spTree>
    <p:extLst>
      <p:ext uri="{BB962C8B-B14F-4D97-AF65-F5344CB8AC3E}">
        <p14:creationId xmlns:p14="http://schemas.microsoft.com/office/powerpoint/2010/main" val="11035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Septic tanks can be used to contain the sand beds.  This installation will have two of these tanks.</a:t>
            </a:r>
          </a:p>
          <a:p>
            <a:pPr eaLnBrk="1" hangingPunct="1">
              <a:defRPr/>
            </a:pPr>
            <a:r>
              <a:rPr lang="en-US" dirty="0" smtClean="0">
                <a:cs typeface="+mn-cs"/>
              </a:rPr>
              <a:t>These tanks are estimated to contain sand beds estimated at 5</a:t>
            </a:r>
            <a:r>
              <a:rPr lang="ja-JP" altLang="en-US" dirty="0" smtClean="0">
                <a:cs typeface="+mn-cs"/>
              </a:rPr>
              <a:t>’</a:t>
            </a:r>
            <a:r>
              <a:rPr lang="en-US" dirty="0" smtClean="0">
                <a:cs typeface="+mn-cs"/>
              </a:rPr>
              <a:t> x 10</a:t>
            </a:r>
            <a:r>
              <a:rPr lang="ja-JP" altLang="en-US" dirty="0" smtClean="0">
                <a:cs typeface="+mn-cs"/>
              </a:rPr>
              <a:t>’</a:t>
            </a:r>
            <a:r>
              <a:rPr lang="en-US" dirty="0" smtClean="0">
                <a:cs typeface="+mn-cs"/>
              </a:rPr>
              <a:t>.  So, at 50 </a:t>
            </a:r>
            <a:r>
              <a:rPr lang="en-US" dirty="0" err="1" smtClean="0">
                <a:cs typeface="+mn-cs"/>
              </a:rPr>
              <a:t>sq.ft</a:t>
            </a:r>
            <a:r>
              <a:rPr lang="en-US" dirty="0" smtClean="0">
                <a:cs typeface="+mn-cs"/>
              </a:rPr>
              <a:t>. each, that these tanks will be able to treat 4,400 </a:t>
            </a:r>
            <a:r>
              <a:rPr lang="en-US" dirty="0" err="1" smtClean="0">
                <a:cs typeface="+mn-cs"/>
              </a:rPr>
              <a:t>gpd</a:t>
            </a:r>
            <a:r>
              <a:rPr lang="en-US" dirty="0" smtClean="0">
                <a:cs typeface="+mn-cs"/>
              </a:rPr>
              <a:t> @0.5gpm/yd^2 or a total of 8,800 </a:t>
            </a:r>
            <a:r>
              <a:rPr lang="en-US" dirty="0" err="1" smtClean="0">
                <a:cs typeface="+mn-cs"/>
              </a:rPr>
              <a:t>gpd</a:t>
            </a:r>
            <a:r>
              <a:rPr lang="en-US" dirty="0" smtClean="0">
                <a:cs typeface="+mn-cs"/>
              </a:rPr>
              <a:t>.</a:t>
            </a:r>
          </a:p>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92</a:t>
            </a:fld>
            <a:endParaRPr lang="en-US"/>
          </a:p>
        </p:txBody>
      </p:sp>
    </p:spTree>
    <p:extLst>
      <p:ext uri="{BB962C8B-B14F-4D97-AF65-F5344CB8AC3E}">
        <p14:creationId xmlns:p14="http://schemas.microsoft.com/office/powerpoint/2010/main" val="1510724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a:t>
            </a:r>
            <a:r>
              <a:rPr lang="en-US" baseline="0" dirty="0" smtClean="0"/>
              <a:t> research</a:t>
            </a:r>
            <a:endParaRPr lang="en-US" dirty="0" smtClean="0"/>
          </a:p>
          <a:p>
            <a:r>
              <a:rPr lang="en-US" dirty="0" smtClean="0"/>
              <a:t>Sand-</a:t>
            </a:r>
            <a:r>
              <a:rPr lang="en-US" baseline="0" dirty="0" smtClean="0"/>
              <a:t> </a:t>
            </a:r>
            <a:r>
              <a:rPr lang="en-US" dirty="0" smtClean="0"/>
              <a:t>Typically used</a:t>
            </a:r>
          </a:p>
          <a:p>
            <a:r>
              <a:rPr lang="en-US" dirty="0" smtClean="0"/>
              <a:t>Crushed brick</a:t>
            </a:r>
            <a:r>
              <a:rPr lang="en-US" baseline="0" dirty="0" smtClean="0"/>
              <a:t> -</a:t>
            </a:r>
            <a:r>
              <a:rPr lang="en-US" dirty="0" smtClean="0"/>
              <a:t>Recycled material</a:t>
            </a:r>
          </a:p>
          <a:p>
            <a:r>
              <a:rPr lang="en-US" dirty="0" smtClean="0"/>
              <a:t>Calcined clay-</a:t>
            </a:r>
            <a:r>
              <a:rPr lang="en-US" baseline="0" dirty="0" smtClean="0"/>
              <a:t> </a:t>
            </a:r>
            <a:r>
              <a:rPr lang="en-US" dirty="0" smtClean="0"/>
              <a:t>Reduces phosphorus in water by sorption</a:t>
            </a:r>
          </a:p>
          <a:p>
            <a:r>
              <a:rPr lang="en-US" dirty="0" err="1" smtClean="0"/>
              <a:t>Kaldnes</a:t>
            </a:r>
            <a:r>
              <a:rPr lang="en-US" dirty="0" smtClean="0"/>
              <a:t>-</a:t>
            </a:r>
            <a:r>
              <a:rPr lang="en-US" baseline="0" dirty="0" smtClean="0"/>
              <a:t> moving </a:t>
            </a:r>
            <a:r>
              <a:rPr lang="en-US" baseline="0" dirty="0" err="1" smtClean="0"/>
              <a:t>biofilter</a:t>
            </a:r>
            <a:r>
              <a:rPr lang="en-US" baseline="0" dirty="0" smtClean="0"/>
              <a:t> bed, used in fisheries, used in waste water treatment ***** </a:t>
            </a:r>
            <a:r>
              <a:rPr lang="en-US" baseline="0" dirty="0" err="1" smtClean="0"/>
              <a:t>loook</a:t>
            </a:r>
            <a:r>
              <a:rPr lang="en-US" baseline="0" dirty="0" smtClean="0"/>
              <a:t> up more</a:t>
            </a:r>
          </a:p>
          <a:p>
            <a:r>
              <a:rPr lang="en-US" baseline="0" dirty="0" smtClean="0"/>
              <a:t>Polyethylene beads- same material as </a:t>
            </a:r>
            <a:r>
              <a:rPr lang="en-US" baseline="0" dirty="0" err="1" smtClean="0"/>
              <a:t>Kaldnes</a:t>
            </a:r>
            <a:r>
              <a:rPr lang="en-US" baseline="0" dirty="0" smtClean="0"/>
              <a:t> but different physical characteristics</a:t>
            </a:r>
          </a:p>
          <a:p>
            <a:r>
              <a:rPr lang="en-US" baseline="0" dirty="0" smtClean="0"/>
              <a:t>Hoping to find a substrate alternative to sand that is both effective at pathogen removal and has the potential for faster flow rates, or less clogging</a:t>
            </a:r>
            <a:endParaRPr lang="en-US" dirty="0" smtClean="0"/>
          </a:p>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93</a:t>
            </a:fld>
            <a:endParaRPr lang="en-US"/>
          </a:p>
        </p:txBody>
      </p:sp>
    </p:spTree>
    <p:extLst>
      <p:ext uri="{BB962C8B-B14F-4D97-AF65-F5344CB8AC3E}">
        <p14:creationId xmlns:p14="http://schemas.microsoft.com/office/powerpoint/2010/main" val="400844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mn-cs"/>
              </a:rPr>
              <a:t>This data set shows the removal of </a:t>
            </a:r>
            <a:r>
              <a:rPr lang="en-US" i="1" dirty="0" err="1" smtClean="0">
                <a:cs typeface="+mn-cs"/>
              </a:rPr>
              <a:t>Phytophthora</a:t>
            </a:r>
            <a:r>
              <a:rPr lang="en-US" i="1" dirty="0" smtClean="0">
                <a:cs typeface="+mn-cs"/>
              </a:rPr>
              <a:t> </a:t>
            </a:r>
            <a:r>
              <a:rPr lang="en-US" i="1" dirty="0" err="1" smtClean="0">
                <a:cs typeface="+mn-cs"/>
              </a:rPr>
              <a:t>capsici</a:t>
            </a:r>
            <a:r>
              <a:rPr lang="en-US" dirty="0" smtClean="0">
                <a:cs typeface="+mn-cs"/>
              </a:rPr>
              <a:t> from the runoff water. The lighter colored bars indicate the reference quantity of colony forming units prior to treatment and the darker bar represents the sample below the sand bed (post treatment).  The date runoff was introduced to the filters is 5/3 and the reduction in the height of the bars below the reference bar indicates removal of the pathogen.  This data shows that the biofilms take about 15 days to fully develop.  Sand still the best,</a:t>
            </a:r>
            <a:r>
              <a:rPr lang="en-US" baseline="0" dirty="0" smtClean="0">
                <a:cs typeface="+mn-cs"/>
              </a:rPr>
              <a:t> especially at first.  After biofilm forms, brick, clay and beads are still very good.</a:t>
            </a:r>
            <a:endParaRPr lang="en-US" dirty="0" smtClean="0">
              <a:cs typeface="+mn-cs"/>
            </a:endParaRPr>
          </a:p>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94</a:t>
            </a:fld>
            <a:endParaRPr lang="en-US"/>
          </a:p>
        </p:txBody>
      </p:sp>
    </p:spTree>
    <p:extLst>
      <p:ext uri="{BB962C8B-B14F-4D97-AF65-F5344CB8AC3E}">
        <p14:creationId xmlns:p14="http://schemas.microsoft.com/office/powerpoint/2010/main" val="365270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98</a:t>
            </a:fld>
            <a:endParaRPr lang="en-US"/>
          </a:p>
        </p:txBody>
      </p:sp>
    </p:spTree>
    <p:extLst>
      <p:ext uri="{BB962C8B-B14F-4D97-AF65-F5344CB8AC3E}">
        <p14:creationId xmlns:p14="http://schemas.microsoft.com/office/powerpoint/2010/main" val="2117729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100</a:t>
            </a:fld>
            <a:endParaRPr lang="en-US"/>
          </a:p>
        </p:txBody>
      </p:sp>
    </p:spTree>
    <p:extLst>
      <p:ext uri="{BB962C8B-B14F-4D97-AF65-F5344CB8AC3E}">
        <p14:creationId xmlns:p14="http://schemas.microsoft.com/office/powerpoint/2010/main" val="397346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103</a:t>
            </a:fld>
            <a:endParaRPr lang="en-US"/>
          </a:p>
        </p:txBody>
      </p:sp>
    </p:spTree>
    <p:extLst>
      <p:ext uri="{BB962C8B-B14F-4D97-AF65-F5344CB8AC3E}">
        <p14:creationId xmlns:p14="http://schemas.microsoft.com/office/powerpoint/2010/main" val="335291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3</a:t>
            </a:fld>
            <a:endParaRPr lang="en-US"/>
          </a:p>
        </p:txBody>
      </p:sp>
    </p:spTree>
    <p:extLst>
      <p:ext uri="{BB962C8B-B14F-4D97-AF65-F5344CB8AC3E}">
        <p14:creationId xmlns:p14="http://schemas.microsoft.com/office/powerpoint/2010/main" val="4163673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105</a:t>
            </a:fld>
            <a:endParaRPr lang="en-US"/>
          </a:p>
        </p:txBody>
      </p:sp>
    </p:spTree>
    <p:extLst>
      <p:ext uri="{BB962C8B-B14F-4D97-AF65-F5344CB8AC3E}">
        <p14:creationId xmlns:p14="http://schemas.microsoft.com/office/powerpoint/2010/main" val="2443457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 WateR3 is federally funded by the USDA-Specialty Crops Research Initiative</a:t>
            </a:r>
            <a:r>
              <a:rPr lang="en-US" baseline="0" dirty="0" smtClean="0"/>
              <a:t> in partnership with the Water Education Alliance for Horticulture.</a:t>
            </a:r>
          </a:p>
          <a:p>
            <a:endParaRPr lang="en-US" baseline="0" dirty="0" smtClean="0"/>
          </a:p>
          <a:p>
            <a:r>
              <a:rPr lang="en-US" baseline="0" dirty="0" smtClean="0"/>
              <a:t>Subscribe to newsletter.</a:t>
            </a:r>
          </a:p>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106</a:t>
            </a:fld>
            <a:endParaRPr lang="en-US"/>
          </a:p>
        </p:txBody>
      </p:sp>
    </p:spTree>
    <p:extLst>
      <p:ext uri="{BB962C8B-B14F-4D97-AF65-F5344CB8AC3E}">
        <p14:creationId xmlns:p14="http://schemas.microsoft.com/office/powerpoint/2010/main" val="124946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2EA549-B009-1548-8927-7DF30AA7AC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95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21</a:t>
            </a:fld>
            <a:endParaRPr lang="en-US"/>
          </a:p>
        </p:txBody>
      </p:sp>
    </p:spTree>
    <p:extLst>
      <p:ext uri="{BB962C8B-B14F-4D97-AF65-F5344CB8AC3E}">
        <p14:creationId xmlns:p14="http://schemas.microsoft.com/office/powerpoint/2010/main" val="212195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42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54</a:t>
            </a:fld>
            <a:endParaRPr lang="en-US"/>
          </a:p>
        </p:txBody>
      </p:sp>
    </p:spTree>
    <p:extLst>
      <p:ext uri="{BB962C8B-B14F-4D97-AF65-F5344CB8AC3E}">
        <p14:creationId xmlns:p14="http://schemas.microsoft.com/office/powerpoint/2010/main" val="119939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58</a:t>
            </a:fld>
            <a:endParaRPr lang="en-US"/>
          </a:p>
        </p:txBody>
      </p:sp>
    </p:spTree>
    <p:extLst>
      <p:ext uri="{BB962C8B-B14F-4D97-AF65-F5344CB8AC3E}">
        <p14:creationId xmlns:p14="http://schemas.microsoft.com/office/powerpoint/2010/main" val="408477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707B-9FE5-42FE-A162-C8E5A2DD48F5}" type="slidenum">
              <a:rPr lang="en-US" smtClean="0"/>
              <a:t>64</a:t>
            </a:fld>
            <a:endParaRPr lang="en-US"/>
          </a:p>
        </p:txBody>
      </p:sp>
    </p:spTree>
    <p:extLst>
      <p:ext uri="{BB962C8B-B14F-4D97-AF65-F5344CB8AC3E}">
        <p14:creationId xmlns:p14="http://schemas.microsoft.com/office/powerpoint/2010/main" val="1405151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p:nvPr/>
        </p:nvSpPr>
        <p:spPr>
          <a:xfrm>
            <a:off x="7003468" y="6205416"/>
            <a:ext cx="214053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685800" y="1749144"/>
            <a:ext cx="7848600" cy="1927225"/>
          </a:xfrm>
        </p:spPr>
        <p:txBody>
          <a:bodyPr anchor="b">
            <a:noAutofit/>
          </a:bodyPr>
          <a:lstStyle>
            <a:lvl1pPr>
              <a:defRPr sz="405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882742"/>
            <a:ext cx="78486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8" name="Straight Connector 7"/>
          <p:cNvCxnSpPr/>
          <p:nvPr/>
        </p:nvCxnSpPr>
        <p:spPr>
          <a:xfrm>
            <a:off x="685800" y="377606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49224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Clean Water3 Logo_ID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104" y="152147"/>
            <a:ext cx="6220968" cy="1045384"/>
          </a:xfrm>
          <a:prstGeom prst="rect">
            <a:avLst/>
          </a:prstGeom>
        </p:spPr>
      </p:pic>
    </p:spTree>
    <p:extLst>
      <p:ext uri="{BB962C8B-B14F-4D97-AF65-F5344CB8AC3E}">
        <p14:creationId xmlns:p14="http://schemas.microsoft.com/office/powerpoint/2010/main" val="303633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078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706909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784476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609"/>
            <a:ext cx="7543800" cy="1096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7800"/>
            <a:ext cx="4038600"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defTabSz="342900"/>
            <a:fld id="{4FDD5FD9-F9C9-A44C-9E4A-8E81913ED212}" type="datetimeFigureOut">
              <a:rPr lang="en-US" smtClean="0"/>
              <a:pPr defTabSz="342900"/>
              <a:t>1/19/2018</a:t>
            </a:fld>
            <a:endParaRPr lang="en-US"/>
          </a:p>
        </p:txBody>
      </p:sp>
      <p:sp>
        <p:nvSpPr>
          <p:cNvPr id="6" name="Rectangle 6"/>
          <p:cNvSpPr>
            <a:spLocks noGrp="1" noChangeArrowheads="1"/>
          </p:cNvSpPr>
          <p:nvPr>
            <p:ph type="ftr" sz="quarter" idx="11"/>
          </p:nvPr>
        </p:nvSpPr>
        <p:spPr>
          <a:ln/>
        </p:spPr>
        <p:txBody>
          <a:bodyPr/>
          <a:lstStyle>
            <a:lvl1pPr>
              <a:defRPr/>
            </a:lvl1pPr>
          </a:lstStyle>
          <a:p>
            <a:pPr defTabSz="342900"/>
            <a:endParaRPr lang="en-US"/>
          </a:p>
        </p:txBody>
      </p:sp>
      <p:sp>
        <p:nvSpPr>
          <p:cNvPr id="7" name="Rectangle 7"/>
          <p:cNvSpPr>
            <a:spLocks noGrp="1" noChangeArrowheads="1"/>
          </p:cNvSpPr>
          <p:nvPr>
            <p:ph type="sldNum" sz="quarter" idx="12"/>
          </p:nvPr>
        </p:nvSpPr>
        <p:spPr>
          <a:ln/>
        </p:spPr>
        <p:txBody>
          <a:bodyPr/>
          <a:lstStyle>
            <a:lvl1pPr>
              <a:defRPr/>
            </a:lvl1p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798506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p:nvPr/>
        </p:nvSpPr>
        <p:spPr>
          <a:xfrm>
            <a:off x="7003468" y="6205416"/>
            <a:ext cx="214053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685800" y="1749144"/>
            <a:ext cx="7848600" cy="1927225"/>
          </a:xfrm>
        </p:spPr>
        <p:txBody>
          <a:bodyPr anchor="b">
            <a:noAutofit/>
          </a:bodyPr>
          <a:lstStyle>
            <a:lvl1pPr>
              <a:defRPr sz="405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882742"/>
            <a:ext cx="78486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8" name="Straight Connector 7"/>
          <p:cNvCxnSpPr/>
          <p:nvPr/>
        </p:nvCxnSpPr>
        <p:spPr>
          <a:xfrm>
            <a:off x="685800" y="377606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49224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Clean Water3 Logo_ID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104" y="152147"/>
            <a:ext cx="6220968" cy="1045384"/>
          </a:xfrm>
          <a:prstGeom prst="rect">
            <a:avLst/>
          </a:prstGeom>
        </p:spPr>
      </p:pic>
    </p:spTree>
    <p:extLst>
      <p:ext uri="{BB962C8B-B14F-4D97-AF65-F5344CB8AC3E}">
        <p14:creationId xmlns:p14="http://schemas.microsoft.com/office/powerpoint/2010/main" val="297657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28"/>
            <a:ext cx="8229600" cy="9906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526728"/>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44180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203"/>
            <a:ext cx="8229600" cy="5790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6264E7D3-B63C-9448-A38E-C56DDDC218EE}" type="slidenum">
              <a:rPr lang="en-US" smtClean="0"/>
              <a:pPr defTabSz="342900"/>
              <a:t>‹#›</a:t>
            </a:fld>
            <a:endParaRPr lang="en-US"/>
          </a:p>
        </p:txBody>
      </p:sp>
    </p:spTree>
    <p:extLst>
      <p:ext uri="{BB962C8B-B14F-4D97-AF65-F5344CB8AC3E}">
        <p14:creationId xmlns:p14="http://schemas.microsoft.com/office/powerpoint/2010/main" val="3017890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36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18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27225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28"/>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99880"/>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99880"/>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044340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0424"/>
            <a:ext cx="8229600"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13424"/>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375424"/>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13424"/>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lang="en-US" sz="18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54880" y="2375424"/>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8" name="Footer Placeholder 7"/>
          <p:cNvSpPr>
            <a:spLocks noGrp="1"/>
          </p:cNvSpPr>
          <p:nvPr>
            <p:ph type="ftr" sz="quarter" idx="11"/>
          </p:nvPr>
        </p:nvSpPr>
        <p:spPr/>
        <p:txBody>
          <a:bodyPr/>
          <a:lstStyle/>
          <a:p>
            <a:pPr defTabSz="342900"/>
            <a:endParaRPr lang="en-US"/>
          </a:p>
        </p:txBody>
      </p:sp>
      <p:sp>
        <p:nvSpPr>
          <p:cNvPr id="9" name="Slide Number Placeholder 8"/>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11" name="Straight Connector 10"/>
          <p:cNvCxnSpPr/>
          <p:nvPr/>
        </p:nvCxnSpPr>
        <p:spPr>
          <a:xfrm rot="5400000">
            <a:off x="2217817" y="3982848"/>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28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28"/>
            <a:ext cx="8229600" cy="9906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526728"/>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53234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91416"/>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4" name="Footer Placeholder 3"/>
          <p:cNvSpPr>
            <a:spLocks noGrp="1"/>
          </p:cNvSpPr>
          <p:nvPr>
            <p:ph type="ftr" sz="quarter" idx="11"/>
          </p:nvPr>
        </p:nvSpPr>
        <p:spPr/>
        <p:txBody>
          <a:bodyPr/>
          <a:lstStyle/>
          <a:p>
            <a:pPr defTabSz="342900"/>
            <a:endParaRPr lang="en-US"/>
          </a:p>
        </p:txBody>
      </p:sp>
      <p:sp>
        <p:nvSpPr>
          <p:cNvPr id="5" name="Slide Number Placeholder 4"/>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006358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3" name="Footer Placeholder 2"/>
          <p:cNvSpPr>
            <a:spLocks noGrp="1"/>
          </p:cNvSpPr>
          <p:nvPr>
            <p:ph type="ftr" sz="quarter" idx="11"/>
          </p:nvPr>
        </p:nvSpPr>
        <p:spPr/>
        <p:txBody>
          <a:bodyPr/>
          <a:lstStyle/>
          <a:p>
            <a:pPr defTabSz="342900"/>
            <a:endParaRPr lang="en-US"/>
          </a:p>
        </p:txBody>
      </p:sp>
      <p:sp>
        <p:nvSpPr>
          <p:cNvPr id="4" name="Slide Number Placeholder 3"/>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464573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48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925899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65527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087492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609"/>
            <a:ext cx="7543800" cy="1096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7800"/>
            <a:ext cx="4038600"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defTabSz="342900"/>
            <a:fld id="{4FDD5FD9-F9C9-A44C-9E4A-8E81913ED212}" type="datetimeFigureOut">
              <a:rPr lang="en-US" smtClean="0"/>
              <a:pPr defTabSz="342900"/>
              <a:t>1/19/2018</a:t>
            </a:fld>
            <a:endParaRPr lang="en-US"/>
          </a:p>
        </p:txBody>
      </p:sp>
      <p:sp>
        <p:nvSpPr>
          <p:cNvPr id="6" name="Rectangle 6"/>
          <p:cNvSpPr>
            <a:spLocks noGrp="1" noChangeArrowheads="1"/>
          </p:cNvSpPr>
          <p:nvPr>
            <p:ph type="ftr" sz="quarter" idx="11"/>
          </p:nvPr>
        </p:nvSpPr>
        <p:spPr>
          <a:ln/>
        </p:spPr>
        <p:txBody>
          <a:bodyPr/>
          <a:lstStyle>
            <a:lvl1pPr>
              <a:defRPr/>
            </a:lvl1pPr>
          </a:lstStyle>
          <a:p>
            <a:pPr defTabSz="342900"/>
            <a:endParaRPr lang="en-US"/>
          </a:p>
        </p:txBody>
      </p:sp>
      <p:sp>
        <p:nvSpPr>
          <p:cNvPr id="7" name="Rectangle 7"/>
          <p:cNvSpPr>
            <a:spLocks noGrp="1" noChangeArrowheads="1"/>
          </p:cNvSpPr>
          <p:nvPr>
            <p:ph type="sldNum" sz="quarter" idx="12"/>
          </p:nvPr>
        </p:nvSpPr>
        <p:spPr>
          <a:ln/>
        </p:spPr>
        <p:txBody>
          <a:bodyPr/>
          <a:lstStyle>
            <a:lvl1pPr>
              <a:defRPr/>
            </a:lvl1p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57312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p:nvPr/>
        </p:nvSpPr>
        <p:spPr>
          <a:xfrm>
            <a:off x="7003468" y="6205416"/>
            <a:ext cx="214053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685800" y="1749144"/>
            <a:ext cx="7848600" cy="1927225"/>
          </a:xfrm>
        </p:spPr>
        <p:txBody>
          <a:bodyPr anchor="b">
            <a:noAutofit/>
          </a:bodyPr>
          <a:lstStyle>
            <a:lvl1pPr>
              <a:defRPr sz="405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882742"/>
            <a:ext cx="78486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8" name="Straight Connector 7"/>
          <p:cNvCxnSpPr/>
          <p:nvPr/>
        </p:nvCxnSpPr>
        <p:spPr>
          <a:xfrm>
            <a:off x="685800" y="377606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49224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Clean Water3 Logo_ID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104" y="152147"/>
            <a:ext cx="6220968" cy="1045384"/>
          </a:xfrm>
          <a:prstGeom prst="rect">
            <a:avLst/>
          </a:prstGeom>
        </p:spPr>
      </p:pic>
    </p:spTree>
    <p:extLst>
      <p:ext uri="{BB962C8B-B14F-4D97-AF65-F5344CB8AC3E}">
        <p14:creationId xmlns:p14="http://schemas.microsoft.com/office/powerpoint/2010/main" val="107973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28"/>
            <a:ext cx="8229600" cy="9906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526728"/>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13697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203"/>
            <a:ext cx="8229600" cy="5790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6264E7D3-B63C-9448-A38E-C56DDDC218EE}" type="slidenum">
              <a:rPr lang="en-US" smtClean="0"/>
              <a:pPr defTabSz="342900"/>
              <a:t>‹#›</a:t>
            </a:fld>
            <a:endParaRPr lang="en-US"/>
          </a:p>
        </p:txBody>
      </p:sp>
    </p:spTree>
    <p:extLst>
      <p:ext uri="{BB962C8B-B14F-4D97-AF65-F5344CB8AC3E}">
        <p14:creationId xmlns:p14="http://schemas.microsoft.com/office/powerpoint/2010/main" val="267181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203"/>
            <a:ext cx="8229600" cy="5790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6264E7D3-B63C-9448-A38E-C56DDDC218EE}" type="slidenum">
              <a:rPr lang="en-US" smtClean="0"/>
              <a:pPr defTabSz="342900"/>
              <a:t>‹#›</a:t>
            </a:fld>
            <a:endParaRPr lang="en-US"/>
          </a:p>
        </p:txBody>
      </p:sp>
    </p:spTree>
    <p:extLst>
      <p:ext uri="{BB962C8B-B14F-4D97-AF65-F5344CB8AC3E}">
        <p14:creationId xmlns:p14="http://schemas.microsoft.com/office/powerpoint/2010/main" val="1099275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36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18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5321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28"/>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99880"/>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99880"/>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836745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0424"/>
            <a:ext cx="8229600"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13424"/>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375424"/>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13424"/>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lang="en-US" sz="18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54880" y="2375424"/>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8" name="Footer Placeholder 7"/>
          <p:cNvSpPr>
            <a:spLocks noGrp="1"/>
          </p:cNvSpPr>
          <p:nvPr>
            <p:ph type="ftr" sz="quarter" idx="11"/>
          </p:nvPr>
        </p:nvSpPr>
        <p:spPr/>
        <p:txBody>
          <a:bodyPr/>
          <a:lstStyle/>
          <a:p>
            <a:pPr defTabSz="342900"/>
            <a:endParaRPr lang="en-US"/>
          </a:p>
        </p:txBody>
      </p:sp>
      <p:sp>
        <p:nvSpPr>
          <p:cNvPr id="9" name="Slide Number Placeholder 8"/>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11" name="Straight Connector 10"/>
          <p:cNvCxnSpPr/>
          <p:nvPr/>
        </p:nvCxnSpPr>
        <p:spPr>
          <a:xfrm rot="5400000">
            <a:off x="2217817" y="3982848"/>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683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91416"/>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4" name="Footer Placeholder 3"/>
          <p:cNvSpPr>
            <a:spLocks noGrp="1"/>
          </p:cNvSpPr>
          <p:nvPr>
            <p:ph type="ftr" sz="quarter" idx="11"/>
          </p:nvPr>
        </p:nvSpPr>
        <p:spPr/>
        <p:txBody>
          <a:bodyPr/>
          <a:lstStyle/>
          <a:p>
            <a:pPr defTabSz="342900"/>
            <a:endParaRPr lang="en-US"/>
          </a:p>
        </p:txBody>
      </p:sp>
      <p:sp>
        <p:nvSpPr>
          <p:cNvPr id="5" name="Slide Number Placeholder 4"/>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26042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3" name="Footer Placeholder 2"/>
          <p:cNvSpPr>
            <a:spLocks noGrp="1"/>
          </p:cNvSpPr>
          <p:nvPr>
            <p:ph type="ftr" sz="quarter" idx="11"/>
          </p:nvPr>
        </p:nvSpPr>
        <p:spPr/>
        <p:txBody>
          <a:bodyPr/>
          <a:lstStyle/>
          <a:p>
            <a:pPr defTabSz="342900"/>
            <a:endParaRPr lang="en-US"/>
          </a:p>
        </p:txBody>
      </p:sp>
      <p:sp>
        <p:nvSpPr>
          <p:cNvPr id="4" name="Slide Number Placeholder 3"/>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4071064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902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137451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215045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467000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609"/>
            <a:ext cx="7543800" cy="1096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7800"/>
            <a:ext cx="4038600"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defTabSz="342900"/>
            <a:fld id="{4FDD5FD9-F9C9-A44C-9E4A-8E81913ED212}" type="datetimeFigureOut">
              <a:rPr lang="en-US" smtClean="0"/>
              <a:pPr defTabSz="342900"/>
              <a:t>1/19/2018</a:t>
            </a:fld>
            <a:endParaRPr lang="en-US"/>
          </a:p>
        </p:txBody>
      </p:sp>
      <p:sp>
        <p:nvSpPr>
          <p:cNvPr id="6" name="Rectangle 6"/>
          <p:cNvSpPr>
            <a:spLocks noGrp="1" noChangeArrowheads="1"/>
          </p:cNvSpPr>
          <p:nvPr>
            <p:ph type="ftr" sz="quarter" idx="11"/>
          </p:nvPr>
        </p:nvSpPr>
        <p:spPr>
          <a:ln/>
        </p:spPr>
        <p:txBody>
          <a:bodyPr/>
          <a:lstStyle>
            <a:lvl1pPr>
              <a:defRPr/>
            </a:lvl1pPr>
          </a:lstStyle>
          <a:p>
            <a:pPr defTabSz="342900"/>
            <a:endParaRPr lang="en-US"/>
          </a:p>
        </p:txBody>
      </p:sp>
      <p:sp>
        <p:nvSpPr>
          <p:cNvPr id="7" name="Rectangle 7"/>
          <p:cNvSpPr>
            <a:spLocks noGrp="1" noChangeArrowheads="1"/>
          </p:cNvSpPr>
          <p:nvPr>
            <p:ph type="sldNum" sz="quarter" idx="12"/>
          </p:nvPr>
        </p:nvSpPr>
        <p:spPr>
          <a:ln/>
        </p:spPr>
        <p:txBody>
          <a:bodyPr/>
          <a:lstStyle>
            <a:lvl1pPr>
              <a:defRPr/>
            </a:lvl1p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10486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36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18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5" name="Footer Placeholder 4"/>
          <p:cNvSpPr>
            <a:spLocks noGrp="1"/>
          </p:cNvSpPr>
          <p:nvPr>
            <p:ph type="ftr" sz="quarter" idx="11"/>
          </p:nvPr>
        </p:nvSpPr>
        <p:spPr/>
        <p:txBody>
          <a:bodyPr/>
          <a:lstStyle/>
          <a:p>
            <a:pPr defTabSz="342900"/>
            <a:endParaRPr lang="en-US"/>
          </a:p>
        </p:txBody>
      </p:sp>
      <p:sp>
        <p:nvSpPr>
          <p:cNvPr id="6" name="Slide Number Placeholder 5"/>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53402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E96478-A50C-43C9-8EB3-61B507E37CAD}"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734279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E96478-A50C-43C9-8EB3-61B507E37CAD}"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1338882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E96478-A50C-43C9-8EB3-61B507E37CAD}"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51965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E96478-A50C-43C9-8EB3-61B507E37CAD}"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4136391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E96478-A50C-43C9-8EB3-61B507E37CAD}"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2530281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E96478-A50C-43C9-8EB3-61B507E37CAD}"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3882277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96478-A50C-43C9-8EB3-61B507E37CAD}"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2878669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96478-A50C-43C9-8EB3-61B507E37CAD}"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3435713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96478-A50C-43C9-8EB3-61B507E37CAD}"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2802081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E96478-A50C-43C9-8EB3-61B507E37CAD}"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1267600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28"/>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99880"/>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99880"/>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fld id="{8904CA7C-3DC7-0948-ADBD-408555636E37}"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832242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E96478-A50C-43C9-8EB3-61B507E37CAD}"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D42BE-7C2D-466C-9602-E5926D80DFDE}" type="slidenum">
              <a:rPr lang="en-US" smtClean="0"/>
              <a:t>‹#›</a:t>
            </a:fld>
            <a:endParaRPr lang="en-US"/>
          </a:p>
        </p:txBody>
      </p:sp>
    </p:spTree>
    <p:extLst>
      <p:ext uri="{BB962C8B-B14F-4D97-AF65-F5344CB8AC3E}">
        <p14:creationId xmlns:p14="http://schemas.microsoft.com/office/powerpoint/2010/main" val="2951787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5" name="Footer Placeholder 4"/>
          <p:cNvSpPr>
            <a:spLocks noGrp="1"/>
          </p:cNvSpPr>
          <p:nvPr>
            <p:ph type="ftr" sz="quarter" idx="11"/>
          </p:nvPr>
        </p:nvSpPr>
        <p:spPr/>
        <p:txBody>
          <a:bodyPr/>
          <a:lstStyle/>
          <a:p>
            <a:pPr defTabSz="685800">
              <a:defRPr/>
            </a:pPr>
            <a:endParaRPr lang="en-US"/>
          </a:p>
        </p:txBody>
      </p:sp>
      <p:sp>
        <p:nvSpPr>
          <p:cNvPr id="6" name="Slide Number Placeholder 5"/>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772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5" name="Footer Placeholder 4"/>
          <p:cNvSpPr>
            <a:spLocks noGrp="1"/>
          </p:cNvSpPr>
          <p:nvPr>
            <p:ph type="ftr" sz="quarter" idx="11"/>
          </p:nvPr>
        </p:nvSpPr>
        <p:spPr/>
        <p:txBody>
          <a:bodyPr/>
          <a:lstStyle/>
          <a:p>
            <a:pPr defTabSz="685800">
              <a:defRPr/>
            </a:pPr>
            <a:endParaRPr lang="en-US"/>
          </a:p>
        </p:txBody>
      </p:sp>
      <p:sp>
        <p:nvSpPr>
          <p:cNvPr id="6" name="Slide Number Placeholder 5"/>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3569973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5" name="Footer Placeholder 4"/>
          <p:cNvSpPr>
            <a:spLocks noGrp="1"/>
          </p:cNvSpPr>
          <p:nvPr>
            <p:ph type="ftr" sz="quarter" idx="11"/>
          </p:nvPr>
        </p:nvSpPr>
        <p:spPr/>
        <p:txBody>
          <a:bodyPr/>
          <a:lstStyle/>
          <a:p>
            <a:pPr defTabSz="685800">
              <a:defRPr/>
            </a:pPr>
            <a:endParaRPr lang="en-US"/>
          </a:p>
        </p:txBody>
      </p:sp>
      <p:sp>
        <p:nvSpPr>
          <p:cNvPr id="6" name="Slide Number Placeholder 5"/>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635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6" name="Footer Placeholder 5"/>
          <p:cNvSpPr>
            <a:spLocks noGrp="1"/>
          </p:cNvSpPr>
          <p:nvPr>
            <p:ph type="ftr" sz="quarter" idx="11"/>
          </p:nvPr>
        </p:nvSpPr>
        <p:spPr/>
        <p:txBody>
          <a:bodyPr/>
          <a:lstStyle/>
          <a:p>
            <a:pPr defTabSz="685800">
              <a:defRPr/>
            </a:pPr>
            <a:endParaRPr lang="en-US"/>
          </a:p>
        </p:txBody>
      </p:sp>
      <p:sp>
        <p:nvSpPr>
          <p:cNvPr id="7" name="Slide Number Placeholder 6"/>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2432785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8" name="Footer Placeholder 7"/>
          <p:cNvSpPr>
            <a:spLocks noGrp="1"/>
          </p:cNvSpPr>
          <p:nvPr>
            <p:ph type="ftr" sz="quarter" idx="11"/>
          </p:nvPr>
        </p:nvSpPr>
        <p:spPr/>
        <p:txBody>
          <a:bodyPr/>
          <a:lstStyle/>
          <a:p>
            <a:pPr defTabSz="685800">
              <a:defRPr/>
            </a:pPr>
            <a:endParaRPr lang="en-US"/>
          </a:p>
        </p:txBody>
      </p:sp>
      <p:sp>
        <p:nvSpPr>
          <p:cNvPr id="9" name="Slide Number Placeholder 8"/>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1082485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4" name="Footer Placeholder 3"/>
          <p:cNvSpPr>
            <a:spLocks noGrp="1"/>
          </p:cNvSpPr>
          <p:nvPr>
            <p:ph type="ftr" sz="quarter" idx="11"/>
          </p:nvPr>
        </p:nvSpPr>
        <p:spPr/>
        <p:txBody>
          <a:bodyPr/>
          <a:lstStyle/>
          <a:p>
            <a:pPr defTabSz="685800">
              <a:defRPr/>
            </a:pPr>
            <a:endParaRPr lang="en-US"/>
          </a:p>
        </p:txBody>
      </p:sp>
      <p:sp>
        <p:nvSpPr>
          <p:cNvPr id="5" name="Slide Number Placeholder 4"/>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4123253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defTabSz="685800">
              <a:defRPr/>
            </a:pPr>
            <a:endParaRPr lang="en-US"/>
          </a:p>
        </p:txBody>
      </p:sp>
      <p:sp>
        <p:nvSpPr>
          <p:cNvPr id="9" name="Slide Number Placeholder 8"/>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2834317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defTabSz="685800">
              <a:defRPr/>
            </a:pPr>
            <a:fld id="{B5457D2D-EB44-4F23-B232-7B84CDD76F38}" type="datetimeFigureOut">
              <a:rPr lang="en-US" smtClean="0"/>
              <a:pPr defTabSz="685800">
                <a:defRPr/>
              </a:pPr>
              <a:t>1/19/2018</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defTabSz="685800">
              <a:defRPr/>
            </a:pPr>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defRPr/>
            </a:pPr>
            <a:fld id="{94D155F1-9B21-47C5-B7E6-16C17688A947}" type="slidenum">
              <a:rPr lang="en-US" smtClean="0">
                <a:solidFill>
                  <a:srgbClr val="344068"/>
                </a:solidFill>
              </a:rPr>
              <a:pPr defTabSz="685800">
                <a:defRPr/>
              </a:pPr>
              <a:t>‹#›</a:t>
            </a:fld>
            <a:endParaRPr lang="en-US">
              <a:solidFill>
                <a:srgbClr val="344068"/>
              </a:solidFill>
            </a:endParaRPr>
          </a:p>
        </p:txBody>
      </p:sp>
    </p:spTree>
    <p:extLst>
      <p:ext uri="{BB962C8B-B14F-4D97-AF65-F5344CB8AC3E}">
        <p14:creationId xmlns:p14="http://schemas.microsoft.com/office/powerpoint/2010/main" val="1722916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6" name="Footer Placeholder 5"/>
          <p:cNvSpPr>
            <a:spLocks noGrp="1"/>
          </p:cNvSpPr>
          <p:nvPr>
            <p:ph type="ftr" sz="quarter" idx="11"/>
          </p:nvPr>
        </p:nvSpPr>
        <p:spPr/>
        <p:txBody>
          <a:bodyPr/>
          <a:lstStyle/>
          <a:p>
            <a:pPr defTabSz="685800">
              <a:defRPr/>
            </a:pPr>
            <a:endParaRPr lang="en-US"/>
          </a:p>
        </p:txBody>
      </p:sp>
      <p:sp>
        <p:nvSpPr>
          <p:cNvPr id="7" name="Slide Number Placeholder 6"/>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3290875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0424"/>
            <a:ext cx="8229600"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13424"/>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375424"/>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13424"/>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lang="en-US" sz="18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54880" y="2375424"/>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8" name="Footer Placeholder 7"/>
          <p:cNvSpPr>
            <a:spLocks noGrp="1"/>
          </p:cNvSpPr>
          <p:nvPr>
            <p:ph type="ftr" sz="quarter" idx="11"/>
          </p:nvPr>
        </p:nvSpPr>
        <p:spPr/>
        <p:txBody>
          <a:bodyPr/>
          <a:lstStyle/>
          <a:p>
            <a:pPr defTabSz="342900"/>
            <a:endParaRPr lang="en-US"/>
          </a:p>
        </p:txBody>
      </p:sp>
      <p:sp>
        <p:nvSpPr>
          <p:cNvPr id="9" name="Slide Number Placeholder 8"/>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11" name="Straight Connector 10"/>
          <p:cNvCxnSpPr/>
          <p:nvPr/>
        </p:nvCxnSpPr>
        <p:spPr>
          <a:xfrm rot="5400000">
            <a:off x="2217817" y="3982848"/>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9513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5" name="Footer Placeholder 4"/>
          <p:cNvSpPr>
            <a:spLocks noGrp="1"/>
          </p:cNvSpPr>
          <p:nvPr>
            <p:ph type="ftr" sz="quarter" idx="11"/>
          </p:nvPr>
        </p:nvSpPr>
        <p:spPr/>
        <p:txBody>
          <a:bodyPr/>
          <a:lstStyle/>
          <a:p>
            <a:pPr defTabSz="685800">
              <a:defRPr/>
            </a:pPr>
            <a:endParaRPr lang="en-US"/>
          </a:p>
        </p:txBody>
      </p:sp>
      <p:sp>
        <p:nvSpPr>
          <p:cNvPr id="6" name="Slide Number Placeholder 5"/>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3717956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B5457D2D-EB44-4F23-B232-7B84CDD76F38}" type="datetimeFigureOut">
              <a:rPr lang="en-US" smtClean="0"/>
              <a:pPr defTabSz="685800">
                <a:defRPr/>
              </a:pPr>
              <a:t>1/19/2018</a:t>
            </a:fld>
            <a:endParaRPr lang="en-US"/>
          </a:p>
        </p:txBody>
      </p:sp>
      <p:sp>
        <p:nvSpPr>
          <p:cNvPr id="5" name="Footer Placeholder 4"/>
          <p:cNvSpPr>
            <a:spLocks noGrp="1"/>
          </p:cNvSpPr>
          <p:nvPr>
            <p:ph type="ftr" sz="quarter" idx="11"/>
          </p:nvPr>
        </p:nvSpPr>
        <p:spPr/>
        <p:txBody>
          <a:bodyPr/>
          <a:lstStyle/>
          <a:p>
            <a:pPr defTabSz="685800">
              <a:defRPr/>
            </a:pPr>
            <a:endParaRPr lang="en-US"/>
          </a:p>
        </p:txBody>
      </p:sp>
      <p:sp>
        <p:nvSpPr>
          <p:cNvPr id="6" name="Slide Number Placeholder 5"/>
          <p:cNvSpPr>
            <a:spLocks noGrp="1"/>
          </p:cNvSpPr>
          <p:nvPr>
            <p:ph type="sldNum" sz="quarter" idx="12"/>
          </p:nvPr>
        </p:nvSpPr>
        <p:spPr/>
        <p:txBody>
          <a:bodyPr/>
          <a:lstStyle/>
          <a:p>
            <a:pPr defTabSz="685800">
              <a:defRPr/>
            </a:pPr>
            <a:fld id="{94D155F1-9B21-47C5-B7E6-16C17688A947}" type="slidenum">
              <a:rPr lang="en-US" smtClean="0"/>
              <a:pPr defTabSz="685800">
                <a:defRPr/>
              </a:pPr>
              <a:t>‹#›</a:t>
            </a:fld>
            <a:endParaRPr lang="en-US"/>
          </a:p>
        </p:txBody>
      </p:sp>
    </p:spTree>
    <p:extLst>
      <p:ext uri="{BB962C8B-B14F-4D97-AF65-F5344CB8AC3E}">
        <p14:creationId xmlns:p14="http://schemas.microsoft.com/office/powerpoint/2010/main" val="333821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91416"/>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4" name="Footer Placeholder 3"/>
          <p:cNvSpPr>
            <a:spLocks noGrp="1"/>
          </p:cNvSpPr>
          <p:nvPr>
            <p:ph type="ftr" sz="quarter" idx="11"/>
          </p:nvPr>
        </p:nvSpPr>
        <p:spPr/>
        <p:txBody>
          <a:bodyPr/>
          <a:lstStyle/>
          <a:p>
            <a:pPr defTabSz="342900"/>
            <a:endParaRPr lang="en-US"/>
          </a:p>
        </p:txBody>
      </p:sp>
      <p:sp>
        <p:nvSpPr>
          <p:cNvPr id="5" name="Slide Number Placeholder 4"/>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8322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3" name="Footer Placeholder 2"/>
          <p:cNvSpPr>
            <a:spLocks noGrp="1"/>
          </p:cNvSpPr>
          <p:nvPr>
            <p:ph type="ftr" sz="quarter" idx="11"/>
          </p:nvPr>
        </p:nvSpPr>
        <p:spPr/>
        <p:txBody>
          <a:bodyPr/>
          <a:lstStyle/>
          <a:p>
            <a:pPr defTabSz="342900"/>
            <a:endParaRPr lang="en-US"/>
          </a:p>
        </p:txBody>
      </p:sp>
      <p:sp>
        <p:nvSpPr>
          <p:cNvPr id="4" name="Slide Number Placeholder 3"/>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spTree>
    <p:extLst>
      <p:ext uri="{BB962C8B-B14F-4D97-AF65-F5344CB8AC3E}">
        <p14:creationId xmlns:p14="http://schemas.microsoft.com/office/powerpoint/2010/main" val="304467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4FDD5FD9-F9C9-A44C-9E4A-8E81913ED212}" type="datetimeFigureOut">
              <a:rPr lang="en-US" smtClean="0"/>
              <a:pPr defTabSz="342900"/>
              <a:t>1/19/2018</a:t>
            </a:fld>
            <a:endParaRPr lang="en-US"/>
          </a:p>
        </p:txBody>
      </p:sp>
      <p:sp>
        <p:nvSpPr>
          <p:cNvPr id="6" name="Footer Placeholder 5"/>
          <p:cNvSpPr>
            <a:spLocks noGrp="1"/>
          </p:cNvSpPr>
          <p:nvPr>
            <p:ph type="ftr" sz="quarter" idx="11"/>
          </p:nvPr>
        </p:nvSpPr>
        <p:spPr/>
        <p:txBody>
          <a:bodyPr/>
          <a:lstStyle/>
          <a:p>
            <a:pPr defTabSz="342900"/>
            <a:endParaRPr lang="en-US"/>
          </a:p>
        </p:txBody>
      </p:sp>
      <p:sp>
        <p:nvSpPr>
          <p:cNvPr id="7" name="Slide Number Placeholder 6"/>
          <p:cNvSpPr>
            <a:spLocks noGrp="1"/>
          </p:cNvSpPr>
          <p:nvPr>
            <p:ph type="sldNum" sz="quarter" idx="12"/>
          </p:nvPr>
        </p:nvSpPr>
        <p:spPr/>
        <p:txBody>
          <a:bodyPr/>
          <a:lstStyle/>
          <a:p>
            <a:pPr defTabSz="342900"/>
            <a:fld id="{35B06618-CA6D-E04E-882B-CC7723D5C657}" type="slidenum">
              <a:rPr lang="en-US" smtClean="0"/>
              <a:pPr defTabSz="342900"/>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71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900">
                <a:solidFill>
                  <a:srgbClr val="FFFFFF"/>
                </a:solidFill>
              </a:defRPr>
            </a:lvl1p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900">
                <a:solidFill>
                  <a:srgbClr val="FFFFFF"/>
                </a:solidFill>
              </a:defRPr>
            </a:lvl1pPr>
          </a:lstStyle>
          <a:p>
            <a:pPr defTabSz="342900"/>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050" b="1">
                <a:solidFill>
                  <a:srgbClr val="FFFFFF"/>
                </a:solidFill>
              </a:defRPr>
            </a:lvl1pPr>
          </a:lstStyle>
          <a:p>
            <a:pPr defTabSz="342900"/>
            <a:fld id="{6264E7D3-B63C-9448-A38E-C56DDDC218EE}" type="slidenum">
              <a:rPr lang="en-US" smtClean="0"/>
              <a:pPr defTabSz="342900"/>
              <a:t>‹#›</a:t>
            </a:fld>
            <a:endParaRPr lang="en-US"/>
          </a:p>
        </p:txBody>
      </p:sp>
      <p:pic>
        <p:nvPicPr>
          <p:cNvPr id="9" name="Picture 8" descr="Clean Water3 Logo_IDvsm.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90893" y="6439661"/>
            <a:ext cx="2077720" cy="348885"/>
          </a:xfrm>
          <a:prstGeom prst="rect">
            <a:avLst/>
          </a:prstGeom>
        </p:spPr>
      </p:pic>
    </p:spTree>
    <p:extLst>
      <p:ext uri="{BB962C8B-B14F-4D97-AF65-F5344CB8AC3E}">
        <p14:creationId xmlns:p14="http://schemas.microsoft.com/office/powerpoint/2010/main" val="944904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85800" rtl="0" eaLnBrk="1" latinLnBrk="0" hangingPunct="1">
        <a:spcBef>
          <a:spcPct val="0"/>
        </a:spcBef>
        <a:buNone/>
        <a:defRPr sz="3000" kern="1200" spc="-75" baseline="0">
          <a:solidFill>
            <a:schemeClr val="tx2"/>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21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50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900">
                <a:solidFill>
                  <a:srgbClr val="FFFFFF"/>
                </a:solidFill>
              </a:defRPr>
            </a:lvl1p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900">
                <a:solidFill>
                  <a:srgbClr val="FFFFFF"/>
                </a:solidFill>
              </a:defRPr>
            </a:lvl1pPr>
          </a:lstStyle>
          <a:p>
            <a:pPr defTabSz="342900"/>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050" b="1">
                <a:solidFill>
                  <a:srgbClr val="FFFFFF"/>
                </a:solidFill>
              </a:defRPr>
            </a:lvl1pPr>
          </a:lstStyle>
          <a:p>
            <a:pPr defTabSz="342900"/>
            <a:fld id="{6264E7D3-B63C-9448-A38E-C56DDDC218EE}" type="slidenum">
              <a:rPr lang="en-US" smtClean="0"/>
              <a:pPr defTabSz="342900"/>
              <a:t>‹#›</a:t>
            </a:fld>
            <a:endParaRPr lang="en-US"/>
          </a:p>
        </p:txBody>
      </p:sp>
      <p:pic>
        <p:nvPicPr>
          <p:cNvPr id="9" name="Picture 8" descr="Clean Water3 Logo_IDvsm.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90893" y="6439661"/>
            <a:ext cx="2077720" cy="348885"/>
          </a:xfrm>
          <a:prstGeom prst="rect">
            <a:avLst/>
          </a:prstGeom>
        </p:spPr>
      </p:pic>
    </p:spTree>
    <p:extLst>
      <p:ext uri="{BB962C8B-B14F-4D97-AF65-F5344CB8AC3E}">
        <p14:creationId xmlns:p14="http://schemas.microsoft.com/office/powerpoint/2010/main" val="42514219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685800" rtl="0" eaLnBrk="1" latinLnBrk="0" hangingPunct="1">
        <a:spcBef>
          <a:spcPct val="0"/>
        </a:spcBef>
        <a:buNone/>
        <a:defRPr sz="3000" kern="1200" spc="-75" baseline="0">
          <a:solidFill>
            <a:schemeClr val="tx2"/>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21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50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900">
                <a:solidFill>
                  <a:srgbClr val="FFFFFF"/>
                </a:solidFill>
              </a:defRPr>
            </a:lvl1p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900">
                <a:solidFill>
                  <a:srgbClr val="FFFFFF"/>
                </a:solidFill>
              </a:defRPr>
            </a:lvl1pPr>
          </a:lstStyle>
          <a:p>
            <a:pPr defTabSz="342900"/>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050" b="1">
                <a:solidFill>
                  <a:srgbClr val="FFFFFF"/>
                </a:solidFill>
              </a:defRPr>
            </a:lvl1pPr>
          </a:lstStyle>
          <a:p>
            <a:pPr defTabSz="342900"/>
            <a:fld id="{6264E7D3-B63C-9448-A38E-C56DDDC218EE}" type="slidenum">
              <a:rPr lang="en-US" smtClean="0"/>
              <a:pPr defTabSz="342900"/>
              <a:t>‹#›</a:t>
            </a:fld>
            <a:endParaRPr lang="en-US"/>
          </a:p>
        </p:txBody>
      </p:sp>
      <p:pic>
        <p:nvPicPr>
          <p:cNvPr id="9" name="Picture 8" descr="Clean Water3 Logo_IDvsm.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90893" y="6439661"/>
            <a:ext cx="2077720" cy="348885"/>
          </a:xfrm>
          <a:prstGeom prst="rect">
            <a:avLst/>
          </a:prstGeom>
        </p:spPr>
      </p:pic>
    </p:spTree>
    <p:extLst>
      <p:ext uri="{BB962C8B-B14F-4D97-AF65-F5344CB8AC3E}">
        <p14:creationId xmlns:p14="http://schemas.microsoft.com/office/powerpoint/2010/main" val="15214964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685800" rtl="0" eaLnBrk="1" latinLnBrk="0" hangingPunct="1">
        <a:spcBef>
          <a:spcPct val="0"/>
        </a:spcBef>
        <a:buNone/>
        <a:defRPr sz="3000" kern="1200" spc="-75" baseline="0">
          <a:solidFill>
            <a:schemeClr val="tx2"/>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21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50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96478-A50C-43C9-8EB3-61B507E37CAD}" type="datetimeFigureOut">
              <a:rPr lang="en-US" smtClean="0"/>
              <a:t>1/19/2018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D42BE-7C2D-466C-9602-E5926D80DFDE}" type="slidenum">
              <a:rPr lang="en-US" smtClean="0"/>
              <a:t>‹#›</a:t>
            </a:fld>
            <a:endParaRPr lang="en-US"/>
          </a:p>
        </p:txBody>
      </p:sp>
    </p:spTree>
    <p:extLst>
      <p:ext uri="{BB962C8B-B14F-4D97-AF65-F5344CB8AC3E}">
        <p14:creationId xmlns:p14="http://schemas.microsoft.com/office/powerpoint/2010/main" val="10230016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8904CA7C-3DC7-0948-ADBD-408555636E37}" type="datetimeFigureOut">
              <a:rPr lang="en-US" smtClean="0"/>
              <a:pPr defTabSz="342900"/>
              <a:t>1/19/2018</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6264E7D3-B63C-9448-A38E-C56DDDC218EE}" type="slidenum">
              <a:rPr lang="en-US" smtClean="0"/>
              <a:pPr defTabSz="3429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267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9.jpeg"/><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hyperlink" Target="https://ncer.ca.uky.edu/research"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7.xml"/><Relationship Id="rId5" Type="http://schemas.openxmlformats.org/officeDocument/2006/relationships/image" Target="../media/image41.jpeg"/><Relationship Id="rId4" Type="http://schemas.openxmlformats.org/officeDocument/2006/relationships/image" Target="../media/image40.jpg"/></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7.xml"/><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7.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7.xml"/><Relationship Id="rId1" Type="http://schemas.openxmlformats.org/officeDocument/2006/relationships/vmlDrawing" Target="../drawings/vmlDrawing1.vml"/><Relationship Id="rId4" Type="http://schemas.openxmlformats.org/officeDocument/2006/relationships/image" Target="../media/image58.emf"/></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e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jpeg"/><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jpe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bikonwater.com/pressure_sand.html" TargetMode="External"/><Relationship Id="rId1" Type="http://schemas.openxmlformats.org/officeDocument/2006/relationships/slideLayout" Target="../slideLayouts/slideLayout57.xml"/><Relationship Id="rId5" Type="http://schemas.openxmlformats.org/officeDocument/2006/relationships/image" Target="../media/image49.png"/><Relationship Id="rId4" Type="http://schemas.openxmlformats.org/officeDocument/2006/relationships/image" Target="../media/image66.png"/></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7.xml"/><Relationship Id="rId5" Type="http://schemas.openxmlformats.org/officeDocument/2006/relationships/image" Target="../media/image69.pn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7.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2953" y="699943"/>
            <a:ext cx="8243455" cy="3643457"/>
          </a:xfrm>
        </p:spPr>
        <p:txBody>
          <a:bodyPr/>
          <a:lstStyle/>
          <a:p>
            <a:pPr algn="ctr"/>
            <a:r>
              <a:rPr lang="en-US" sz="4800" dirty="0" smtClean="0"/>
              <a:t>Recent Research</a:t>
            </a:r>
            <a:br>
              <a:rPr lang="en-US" sz="4800" dirty="0" smtClean="0"/>
            </a:br>
            <a:r>
              <a:rPr lang="en-US" sz="4800" dirty="0" smtClean="0"/>
              <a:t> in</a:t>
            </a:r>
            <a:r>
              <a:rPr lang="en-US" dirty="0" smtClean="0"/>
              <a:t/>
            </a:r>
            <a:br>
              <a:rPr lang="en-US" dirty="0" smtClean="0"/>
            </a:br>
            <a:r>
              <a:rPr lang="en-US" sz="4800" dirty="0" smtClean="0"/>
              <a:t>Water Use and Conservation</a:t>
            </a:r>
            <a:br>
              <a:rPr lang="en-US" sz="4800" dirty="0" smtClean="0"/>
            </a:br>
            <a:r>
              <a:rPr lang="en-US" sz="4800" dirty="0" smtClean="0"/>
              <a:t>for</a:t>
            </a:r>
            <a:r>
              <a:rPr lang="en-US" dirty="0" smtClean="0"/>
              <a:t/>
            </a:r>
            <a:br>
              <a:rPr lang="en-US" dirty="0" smtClean="0"/>
            </a:br>
            <a:r>
              <a:rPr lang="en-US" sz="4000" dirty="0" smtClean="0"/>
              <a:t>Nursery and Greenhouse Production</a:t>
            </a:r>
            <a:endParaRPr lang="en-US" sz="3200" dirty="0"/>
          </a:p>
        </p:txBody>
      </p:sp>
      <p:sp>
        <p:nvSpPr>
          <p:cNvPr id="4" name="TextBox 3"/>
          <p:cNvSpPr txBox="1"/>
          <p:nvPr/>
        </p:nvSpPr>
        <p:spPr>
          <a:xfrm>
            <a:off x="93518" y="5216374"/>
            <a:ext cx="5621482" cy="1477328"/>
          </a:xfrm>
          <a:prstGeom prst="rect">
            <a:avLst/>
          </a:prstGeom>
          <a:noFill/>
        </p:spPr>
        <p:txBody>
          <a:bodyPr wrap="square" rtlCol="0">
            <a:spAutoFit/>
          </a:bodyPr>
          <a:lstStyle/>
          <a:p>
            <a:r>
              <a:rPr lang="en-US" dirty="0" smtClean="0"/>
              <a:t>Joshua Knight</a:t>
            </a:r>
          </a:p>
          <a:p>
            <a:r>
              <a:rPr lang="en-US" dirty="0" smtClean="0"/>
              <a:t>Extension Associate, Nursery Crop Production</a:t>
            </a:r>
          </a:p>
          <a:p>
            <a:r>
              <a:rPr lang="en-US" dirty="0" smtClean="0"/>
              <a:t>Department of Horticulture</a:t>
            </a:r>
          </a:p>
          <a:p>
            <a:r>
              <a:rPr lang="en-US" dirty="0" smtClean="0"/>
              <a:t>University of Kentucky</a:t>
            </a:r>
          </a:p>
          <a:p>
            <a:r>
              <a:rPr lang="en-US" b="1" dirty="0" smtClean="0">
                <a:solidFill>
                  <a:schemeClr val="accent1">
                    <a:lumMod val="75000"/>
                  </a:schemeClr>
                </a:solidFill>
              </a:rPr>
              <a:t>http://NCER.ca.uky.edu</a:t>
            </a:r>
            <a:endParaRPr lang="en-US" b="1" dirty="0">
              <a:solidFill>
                <a:schemeClr val="accent1">
                  <a:lumMod val="75000"/>
                </a:schemeClr>
              </a:solidFill>
            </a:endParaRPr>
          </a:p>
        </p:txBody>
      </p:sp>
      <p:sp>
        <p:nvSpPr>
          <p:cNvPr id="5" name="Rectangle 4"/>
          <p:cNvSpPr/>
          <p:nvPr/>
        </p:nvSpPr>
        <p:spPr>
          <a:xfrm>
            <a:off x="6497122" y="6047371"/>
            <a:ext cx="2646878" cy="369332"/>
          </a:xfrm>
          <a:prstGeom prst="rect">
            <a:avLst/>
          </a:prstGeom>
        </p:spPr>
        <p:txBody>
          <a:bodyPr wrap="none">
            <a:spAutoFit/>
          </a:bodyPr>
          <a:lstStyle/>
          <a:p>
            <a:r>
              <a:rPr lang="en-US" b="1" dirty="0">
                <a:solidFill>
                  <a:schemeClr val="accent1">
                    <a:lumMod val="75000"/>
                  </a:schemeClr>
                </a:solidFill>
              </a:rPr>
              <a:t>http://cleanwater3.org/</a:t>
            </a:r>
          </a:p>
        </p:txBody>
      </p:sp>
    </p:spTree>
    <p:extLst>
      <p:ext uri="{BB962C8B-B14F-4D97-AF65-F5344CB8AC3E}">
        <p14:creationId xmlns:p14="http://schemas.microsoft.com/office/powerpoint/2010/main" val="404973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solidFill>
                  <a:srgbClr val="00B050"/>
                </a:solidFill>
              </a:rPr>
              <a:t>March</a:t>
            </a:r>
            <a:r>
              <a:rPr lang="en-US" sz="2400" b="1" dirty="0" smtClean="0"/>
              <a:t> – Maximum</a:t>
            </a:r>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94" y="1135140"/>
            <a:ext cx="8046613" cy="5722860"/>
          </a:xfrm>
          <a:prstGeom prst="rect">
            <a:avLst/>
          </a:prstGeom>
        </p:spPr>
      </p:pic>
    </p:spTree>
    <p:extLst>
      <p:ext uri="{BB962C8B-B14F-4D97-AF65-F5344CB8AC3E}">
        <p14:creationId xmlns:p14="http://schemas.microsoft.com/office/powerpoint/2010/main" val="35265481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p:cNvSpPr txBox="1">
            <a:spLocks/>
          </p:cNvSpPr>
          <p:nvPr/>
        </p:nvSpPr>
        <p:spPr>
          <a:xfrm>
            <a:off x="533400" y="990600"/>
            <a:ext cx="7886700" cy="43513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800" dirty="0" smtClean="0">
                <a:solidFill>
                  <a:schemeClr val="tx1"/>
                </a:solidFill>
              </a:rPr>
              <a:t>Active ingredient in </a:t>
            </a:r>
            <a:r>
              <a:rPr lang="en-US" sz="2800" dirty="0" err="1" smtClean="0">
                <a:solidFill>
                  <a:schemeClr val="tx1"/>
                </a:solidFill>
              </a:rPr>
              <a:t>Bonzi</a:t>
            </a:r>
            <a:r>
              <a:rPr lang="en-US" sz="2800" dirty="0" smtClean="0">
                <a:solidFill>
                  <a:schemeClr val="tx1"/>
                </a:solidFill>
              </a:rPr>
              <a:t>, </a:t>
            </a:r>
            <a:r>
              <a:rPr lang="en-US" sz="2800" dirty="0" err="1" smtClean="0">
                <a:solidFill>
                  <a:schemeClr val="tx1"/>
                </a:solidFill>
              </a:rPr>
              <a:t>Paczol</a:t>
            </a:r>
            <a:r>
              <a:rPr lang="en-US" sz="2800" dirty="0" smtClean="0">
                <a:solidFill>
                  <a:schemeClr val="tx1"/>
                </a:solidFill>
              </a:rPr>
              <a:t>, Piccolo, Piccolo 10XC. </a:t>
            </a:r>
          </a:p>
          <a:p>
            <a:pPr marL="201168" lvl="1" indent="0">
              <a:buNone/>
            </a:pPr>
            <a:r>
              <a:rPr lang="en-US" sz="2800" dirty="0" smtClean="0">
                <a:solidFill>
                  <a:schemeClr val="tx1"/>
                </a:solidFill>
              </a:rPr>
              <a:t>Compact plants</a:t>
            </a:r>
          </a:p>
          <a:p>
            <a:pPr marL="457200" indent="-457200">
              <a:buClr>
                <a:schemeClr val="bg1"/>
              </a:buClr>
            </a:pPr>
            <a:r>
              <a:rPr lang="en-US" sz="2800" dirty="0" smtClean="0">
                <a:solidFill>
                  <a:schemeClr val="tx1"/>
                </a:solidFill>
              </a:rPr>
              <a:t>Applied as spray or drench typically 1-200 ppm</a:t>
            </a:r>
          </a:p>
          <a:p>
            <a:pPr marL="457200" indent="-457200">
              <a:buClr>
                <a:schemeClr val="bg1"/>
              </a:buClr>
            </a:pPr>
            <a:r>
              <a:rPr lang="en-US" sz="2800" dirty="0" smtClean="0">
                <a:solidFill>
                  <a:schemeClr val="tx1"/>
                </a:solidFill>
              </a:rPr>
              <a:t>Active in ppb range. 6 month half-life in water</a:t>
            </a:r>
            <a:endParaRPr lang="en-US" sz="2800" dirty="0">
              <a:solidFill>
                <a:schemeClr val="tx1"/>
              </a:solidFill>
            </a:endParaRPr>
          </a:p>
        </p:txBody>
      </p:sp>
      <p:sp>
        <p:nvSpPr>
          <p:cNvPr id="3" name="Title 1"/>
          <p:cNvSpPr txBox="1">
            <a:spLocks/>
          </p:cNvSpPr>
          <p:nvPr/>
        </p:nvSpPr>
        <p:spPr>
          <a:xfrm>
            <a:off x="609600" y="38101"/>
            <a:ext cx="7886700" cy="9525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The Plant Growth Regulator </a:t>
            </a:r>
            <a:r>
              <a:rPr lang="en-US" sz="3600" b="1" dirty="0" err="1" smtClean="0">
                <a:solidFill>
                  <a:schemeClr val="tx1"/>
                </a:solidFill>
              </a:rPr>
              <a:t>Paclobutrazol</a:t>
            </a:r>
            <a:endParaRPr lang="en-US" sz="3600" b="1" dirty="0">
              <a:solidFill>
                <a:schemeClr val="tx1"/>
              </a:solidFill>
            </a:endParaRPr>
          </a:p>
        </p:txBody>
      </p:sp>
      <p:cxnSp>
        <p:nvCxnSpPr>
          <p:cNvPr id="4" name="Straight Connector 3"/>
          <p:cNvCxnSpPr/>
          <p:nvPr/>
        </p:nvCxnSpPr>
        <p:spPr>
          <a:xfrm>
            <a:off x="304800" y="914400"/>
            <a:ext cx="8382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969652" y="3532237"/>
            <a:ext cx="6938380" cy="2819400"/>
            <a:chOff x="2205620" y="3886200"/>
            <a:chExt cx="6938380" cy="28194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620" y="3886200"/>
              <a:ext cx="6938380" cy="2819400"/>
            </a:xfrm>
            <a:prstGeom prst="rect">
              <a:avLst/>
            </a:prstGeom>
            <a:ln>
              <a:solidFill>
                <a:schemeClr val="tx1"/>
              </a:solidFill>
            </a:ln>
          </p:spPr>
        </p:pic>
        <p:sp>
          <p:nvSpPr>
            <p:cNvPr id="7" name="TextBox 6"/>
            <p:cNvSpPr txBox="1"/>
            <p:nvPr/>
          </p:nvSpPr>
          <p:spPr>
            <a:xfrm>
              <a:off x="2438400" y="3962400"/>
              <a:ext cx="837089" cy="369332"/>
            </a:xfrm>
            <a:prstGeom prst="rect">
              <a:avLst/>
            </a:prstGeom>
            <a:noFill/>
          </p:spPr>
          <p:txBody>
            <a:bodyPr wrap="none" rtlCol="0">
              <a:spAutoFit/>
            </a:bodyPr>
            <a:lstStyle/>
            <a:p>
              <a:r>
                <a:rPr lang="en-US" dirty="0" smtClean="0">
                  <a:solidFill>
                    <a:schemeClr val="bg1"/>
                  </a:solidFill>
                </a:rPr>
                <a:t>50 ppb</a:t>
              </a:r>
              <a:endParaRPr lang="en-US" dirty="0">
                <a:solidFill>
                  <a:schemeClr val="bg1"/>
                </a:solidFill>
              </a:endParaRPr>
            </a:p>
          </p:txBody>
        </p:sp>
        <p:sp>
          <p:nvSpPr>
            <p:cNvPr id="8" name="TextBox 7"/>
            <p:cNvSpPr txBox="1"/>
            <p:nvPr/>
          </p:nvSpPr>
          <p:spPr>
            <a:xfrm>
              <a:off x="3734911" y="3962400"/>
              <a:ext cx="837089" cy="369332"/>
            </a:xfrm>
            <a:prstGeom prst="rect">
              <a:avLst/>
            </a:prstGeom>
            <a:noFill/>
          </p:spPr>
          <p:txBody>
            <a:bodyPr wrap="none" rtlCol="0">
              <a:spAutoFit/>
            </a:bodyPr>
            <a:lstStyle/>
            <a:p>
              <a:r>
                <a:rPr lang="en-US" dirty="0">
                  <a:solidFill>
                    <a:schemeClr val="bg1"/>
                  </a:solidFill>
                </a:rPr>
                <a:t>1</a:t>
              </a:r>
              <a:r>
                <a:rPr lang="en-US" dirty="0" smtClean="0">
                  <a:solidFill>
                    <a:schemeClr val="bg1"/>
                  </a:solidFill>
                </a:rPr>
                <a:t>0 ppb</a:t>
              </a:r>
              <a:endParaRPr lang="en-US" dirty="0">
                <a:solidFill>
                  <a:schemeClr val="bg1"/>
                </a:solidFill>
              </a:endParaRPr>
            </a:p>
          </p:txBody>
        </p:sp>
        <p:sp>
          <p:nvSpPr>
            <p:cNvPr id="9" name="TextBox 8"/>
            <p:cNvSpPr txBox="1"/>
            <p:nvPr/>
          </p:nvSpPr>
          <p:spPr>
            <a:xfrm>
              <a:off x="5985531" y="3962400"/>
              <a:ext cx="720069" cy="369332"/>
            </a:xfrm>
            <a:prstGeom prst="rect">
              <a:avLst/>
            </a:prstGeom>
            <a:noFill/>
          </p:spPr>
          <p:txBody>
            <a:bodyPr wrap="none" rtlCol="0">
              <a:spAutoFit/>
            </a:bodyPr>
            <a:lstStyle/>
            <a:p>
              <a:r>
                <a:rPr lang="en-US" dirty="0" smtClean="0">
                  <a:solidFill>
                    <a:schemeClr val="bg1"/>
                  </a:solidFill>
                </a:rPr>
                <a:t>5 ppb</a:t>
              </a:r>
              <a:endParaRPr lang="en-US" dirty="0">
                <a:solidFill>
                  <a:schemeClr val="bg1"/>
                </a:solidFill>
              </a:endParaRPr>
            </a:p>
          </p:txBody>
        </p:sp>
      </p:grpSp>
      <p:sp>
        <p:nvSpPr>
          <p:cNvPr id="10" name="Right Arrow Callout 9"/>
          <p:cNvSpPr/>
          <p:nvPr/>
        </p:nvSpPr>
        <p:spPr>
          <a:xfrm>
            <a:off x="152400" y="4599037"/>
            <a:ext cx="2209800" cy="1524000"/>
          </a:xfrm>
          <a:prstGeom prst="rightArrowCallou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Levels </a:t>
            </a:r>
            <a:r>
              <a:rPr lang="en-US" b="1" dirty="0" smtClean="0"/>
              <a:t>found </a:t>
            </a:r>
            <a:r>
              <a:rPr lang="en-US" b="1" dirty="0" smtClean="0"/>
              <a:t>in ponds &amp; tanks</a:t>
            </a:r>
            <a:endParaRPr lang="en-US" b="1" dirty="0"/>
          </a:p>
        </p:txBody>
      </p:sp>
    </p:spTree>
    <p:extLst>
      <p:ext uri="{BB962C8B-B14F-4D97-AF65-F5344CB8AC3E}">
        <p14:creationId xmlns:p14="http://schemas.microsoft.com/office/powerpoint/2010/main" val="14214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32156"/>
            <a:ext cx="9144000" cy="373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3" name="Picture 2"/>
          <p:cNvPicPr>
            <a:picLocks noChangeAspect="1"/>
          </p:cNvPicPr>
          <p:nvPr/>
        </p:nvPicPr>
        <p:blipFill rotWithShape="1">
          <a:blip r:embed="rId2"/>
          <a:srcRect l="15044" t="681" r="26299" b="87316"/>
          <a:stretch/>
        </p:blipFill>
        <p:spPr>
          <a:xfrm rot="16200000">
            <a:off x="106693" y="2211382"/>
            <a:ext cx="1583377" cy="1796761"/>
          </a:xfrm>
          <a:prstGeom prst="rect">
            <a:avLst/>
          </a:prstGeom>
        </p:spPr>
      </p:pic>
      <p:pic>
        <p:nvPicPr>
          <p:cNvPr id="4" name="Picture 3"/>
          <p:cNvPicPr>
            <a:picLocks noChangeAspect="1"/>
          </p:cNvPicPr>
          <p:nvPr/>
        </p:nvPicPr>
        <p:blipFill rotWithShape="1">
          <a:blip r:embed="rId2"/>
          <a:srcRect l="11933" t="57505" r="25424" b="30234"/>
          <a:stretch/>
        </p:blipFill>
        <p:spPr>
          <a:xfrm rot="16200000">
            <a:off x="4535188" y="2274268"/>
            <a:ext cx="1676396" cy="1670989"/>
          </a:xfrm>
          <a:prstGeom prst="rect">
            <a:avLst/>
          </a:prstGeom>
        </p:spPr>
      </p:pic>
      <p:pic>
        <p:nvPicPr>
          <p:cNvPr id="5" name="Picture 4"/>
          <p:cNvPicPr>
            <a:picLocks noChangeAspect="1"/>
          </p:cNvPicPr>
          <p:nvPr/>
        </p:nvPicPr>
        <p:blipFill rotWithShape="1">
          <a:blip r:embed="rId2"/>
          <a:srcRect l="8148" t="68830" r="26709" b="18228"/>
          <a:stretch/>
        </p:blipFill>
        <p:spPr>
          <a:xfrm rot="16200000">
            <a:off x="7159585" y="2221953"/>
            <a:ext cx="2040811" cy="1775618"/>
          </a:xfrm>
          <a:prstGeom prst="rect">
            <a:avLst/>
          </a:prstGeom>
        </p:spPr>
      </p:pic>
      <p:sp>
        <p:nvSpPr>
          <p:cNvPr id="6" name="TextBox 5"/>
          <p:cNvSpPr txBox="1"/>
          <p:nvPr/>
        </p:nvSpPr>
        <p:spPr>
          <a:xfrm>
            <a:off x="133057" y="4045493"/>
            <a:ext cx="1530642" cy="400110"/>
          </a:xfrm>
          <a:prstGeom prst="rect">
            <a:avLst/>
          </a:prstGeom>
          <a:noFill/>
        </p:spPr>
        <p:txBody>
          <a:bodyPr wrap="square" rtlCol="0">
            <a:spAutoFit/>
          </a:bodyPr>
          <a:lstStyle/>
          <a:p>
            <a:pPr algn="ctr"/>
            <a:r>
              <a:rPr lang="en-US" sz="2000" b="1" dirty="0" smtClean="0"/>
              <a:t>No filter</a:t>
            </a:r>
            <a:endParaRPr lang="en-US" sz="2000" b="1" dirty="0"/>
          </a:p>
        </p:txBody>
      </p:sp>
      <p:sp>
        <p:nvSpPr>
          <p:cNvPr id="7" name="TextBox 6"/>
          <p:cNvSpPr txBox="1"/>
          <p:nvPr/>
        </p:nvSpPr>
        <p:spPr>
          <a:xfrm>
            <a:off x="2514600" y="4045493"/>
            <a:ext cx="1371048" cy="1015663"/>
          </a:xfrm>
          <a:prstGeom prst="rect">
            <a:avLst/>
          </a:prstGeom>
          <a:noFill/>
        </p:spPr>
        <p:txBody>
          <a:bodyPr wrap="square" rtlCol="0">
            <a:spAutoFit/>
          </a:bodyPr>
          <a:lstStyle/>
          <a:p>
            <a:pPr algn="ctr"/>
            <a:r>
              <a:rPr lang="en-US" sz="2000" b="1" dirty="0" smtClean="0"/>
              <a:t>12 sec</a:t>
            </a:r>
          </a:p>
          <a:p>
            <a:pPr algn="ctr"/>
            <a:r>
              <a:rPr lang="en-US" sz="2000" b="1" dirty="0" smtClean="0"/>
              <a:t>GAC filtration</a:t>
            </a:r>
            <a:endParaRPr lang="en-US" sz="2000" b="1" dirty="0"/>
          </a:p>
        </p:txBody>
      </p:sp>
      <p:sp>
        <p:nvSpPr>
          <p:cNvPr id="8" name="TextBox 7"/>
          <p:cNvSpPr txBox="1"/>
          <p:nvPr/>
        </p:nvSpPr>
        <p:spPr>
          <a:xfrm>
            <a:off x="7347649" y="4045493"/>
            <a:ext cx="1512289" cy="400110"/>
          </a:xfrm>
          <a:prstGeom prst="rect">
            <a:avLst/>
          </a:prstGeom>
          <a:noFill/>
        </p:spPr>
        <p:txBody>
          <a:bodyPr wrap="square" rtlCol="0">
            <a:spAutoFit/>
          </a:bodyPr>
          <a:lstStyle/>
          <a:p>
            <a:pPr algn="ctr"/>
            <a:r>
              <a:rPr lang="en-US" sz="2000" b="1" dirty="0" smtClean="0"/>
              <a:t>No filter</a:t>
            </a:r>
            <a:endParaRPr lang="en-US" sz="2000" b="1" dirty="0"/>
          </a:p>
        </p:txBody>
      </p:sp>
      <p:sp>
        <p:nvSpPr>
          <p:cNvPr id="9" name="TextBox 8"/>
          <p:cNvSpPr txBox="1"/>
          <p:nvPr/>
        </p:nvSpPr>
        <p:spPr>
          <a:xfrm>
            <a:off x="4784032" y="4045493"/>
            <a:ext cx="1235768" cy="1015663"/>
          </a:xfrm>
          <a:prstGeom prst="rect">
            <a:avLst/>
          </a:prstGeom>
          <a:noFill/>
        </p:spPr>
        <p:txBody>
          <a:bodyPr wrap="square" rtlCol="0">
            <a:spAutoFit/>
          </a:bodyPr>
          <a:lstStyle/>
          <a:p>
            <a:pPr algn="ctr"/>
            <a:r>
              <a:rPr lang="en-US" sz="2000" b="1" dirty="0" smtClean="0"/>
              <a:t>59 sec</a:t>
            </a:r>
          </a:p>
          <a:p>
            <a:pPr algn="ctr"/>
            <a:r>
              <a:rPr lang="en-US" sz="2000" b="1" dirty="0" smtClean="0"/>
              <a:t>GAC</a:t>
            </a:r>
          </a:p>
          <a:p>
            <a:pPr algn="ctr"/>
            <a:r>
              <a:rPr lang="en-US" sz="2000" b="1" dirty="0" smtClean="0"/>
              <a:t>filtration</a:t>
            </a:r>
            <a:endParaRPr lang="en-US" sz="2000" b="1" dirty="0"/>
          </a:p>
        </p:txBody>
      </p:sp>
      <p:sp>
        <p:nvSpPr>
          <p:cNvPr id="10" name="TextBox 9"/>
          <p:cNvSpPr txBox="1"/>
          <p:nvPr/>
        </p:nvSpPr>
        <p:spPr>
          <a:xfrm>
            <a:off x="228601" y="1689246"/>
            <a:ext cx="5980280" cy="400110"/>
          </a:xfrm>
          <a:prstGeom prst="rect">
            <a:avLst/>
          </a:prstGeom>
          <a:solidFill>
            <a:schemeClr val="accent1">
              <a:lumMod val="20000"/>
              <a:lumOff val="80000"/>
            </a:schemeClr>
          </a:solidFill>
        </p:spPr>
        <p:txBody>
          <a:bodyPr wrap="square" rtlCol="0">
            <a:spAutoFit/>
          </a:bodyPr>
          <a:lstStyle/>
          <a:p>
            <a:pPr algn="ctr"/>
            <a:r>
              <a:rPr lang="en-US" sz="2000" b="1" dirty="0" err="1" smtClean="0"/>
              <a:t>Paclobutrazol</a:t>
            </a:r>
            <a:r>
              <a:rPr lang="en-US" sz="2000" b="1" dirty="0" smtClean="0"/>
              <a:t> at 50 ppb</a:t>
            </a:r>
            <a:endParaRPr lang="en-US" sz="2000" b="1" dirty="0"/>
          </a:p>
        </p:txBody>
      </p:sp>
      <p:sp>
        <p:nvSpPr>
          <p:cNvPr id="11" name="TextBox 10"/>
          <p:cNvSpPr txBox="1"/>
          <p:nvPr/>
        </p:nvSpPr>
        <p:spPr>
          <a:xfrm>
            <a:off x="7315200" y="1689246"/>
            <a:ext cx="1676400" cy="400110"/>
          </a:xfrm>
          <a:prstGeom prst="rect">
            <a:avLst/>
          </a:prstGeom>
          <a:solidFill>
            <a:schemeClr val="accent1">
              <a:lumMod val="20000"/>
              <a:lumOff val="80000"/>
            </a:schemeClr>
          </a:solidFill>
        </p:spPr>
        <p:txBody>
          <a:bodyPr wrap="square" rtlCol="0">
            <a:spAutoFit/>
          </a:bodyPr>
          <a:lstStyle/>
          <a:p>
            <a:pPr algn="ctr"/>
            <a:r>
              <a:rPr lang="en-US" sz="2000" b="1" dirty="0" smtClean="0"/>
              <a:t>No </a:t>
            </a:r>
            <a:r>
              <a:rPr lang="en-US" sz="2000" b="1" dirty="0" err="1" smtClean="0"/>
              <a:t>Paclo</a:t>
            </a:r>
            <a:endParaRPr lang="en-US" sz="2000" b="1" dirty="0"/>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84" t="25375" r="75228" b="11940"/>
          <a:stretch/>
        </p:blipFill>
        <p:spPr bwMode="auto">
          <a:xfrm>
            <a:off x="2320360" y="2318074"/>
            <a:ext cx="1796761" cy="160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0" y="228600"/>
            <a:ext cx="9144000" cy="9906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chemeClr val="tx1"/>
                </a:solidFill>
              </a:rPr>
              <a:t>Increasing GAC contact time increases </a:t>
            </a:r>
            <a:r>
              <a:rPr lang="en-US" sz="4000" dirty="0" err="1" smtClean="0">
                <a:solidFill>
                  <a:schemeClr val="tx1"/>
                </a:solidFill>
              </a:rPr>
              <a:t>paclobutrazol</a:t>
            </a:r>
            <a:r>
              <a:rPr lang="en-US" sz="4000" dirty="0" smtClean="0">
                <a:solidFill>
                  <a:schemeClr val="tx1"/>
                </a:solidFill>
              </a:rPr>
              <a:t> removal: Begonia test</a:t>
            </a:r>
            <a:endParaRPr lang="en-US" sz="4000" dirty="0">
              <a:solidFill>
                <a:schemeClr val="tx1"/>
              </a:solidFill>
            </a:endParaRPr>
          </a:p>
        </p:txBody>
      </p:sp>
    </p:spTree>
    <p:extLst>
      <p:ext uri="{BB962C8B-B14F-4D97-AF65-F5344CB8AC3E}">
        <p14:creationId xmlns:p14="http://schemas.microsoft.com/office/powerpoint/2010/main" val="8610473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7990" y="44244"/>
            <a:ext cx="8229600" cy="575187"/>
          </a:xfrm>
          <a:prstGeom prst="rect">
            <a:avLst/>
          </a:prstGeom>
        </p:spPr>
        <p:txBody>
          <a:bodyP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1"/>
                </a:solidFill>
              </a:rPr>
              <a:t>Grower Location</a:t>
            </a:r>
            <a:endParaRPr lang="en-US" b="1" dirty="0">
              <a:solidFill>
                <a:schemeClr val="tx1"/>
              </a:solidFill>
            </a:endParaRPr>
          </a:p>
        </p:txBody>
      </p:sp>
      <p:sp>
        <p:nvSpPr>
          <p:cNvPr id="3" name="Content Placeholder 2"/>
          <p:cNvSpPr txBox="1">
            <a:spLocks/>
          </p:cNvSpPr>
          <p:nvPr/>
        </p:nvSpPr>
        <p:spPr>
          <a:xfrm>
            <a:off x="68829" y="619431"/>
            <a:ext cx="8763000" cy="2011357"/>
          </a:xfrm>
          <a:prstGeom prst="rect">
            <a:avLst/>
          </a:prstGeom>
        </p:spPr>
        <p:txBody>
          <a:bodyPr>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FFFF00"/>
              </a:buClr>
            </a:pPr>
            <a:r>
              <a:rPr lang="en-US" sz="3400" dirty="0" smtClean="0">
                <a:solidFill>
                  <a:schemeClr val="tx1"/>
                </a:solidFill>
              </a:rPr>
              <a:t>Ornamental greenhouse operation</a:t>
            </a:r>
          </a:p>
          <a:p>
            <a:pPr lvl="1"/>
            <a:r>
              <a:rPr lang="en-US" sz="3400" dirty="0" smtClean="0">
                <a:solidFill>
                  <a:schemeClr val="tx1"/>
                </a:solidFill>
              </a:rPr>
              <a:t>3 GAC Filters in series </a:t>
            </a:r>
          </a:p>
          <a:p>
            <a:pPr lvl="1"/>
            <a:r>
              <a:rPr lang="en-US" sz="3400" dirty="0" smtClean="0">
                <a:solidFill>
                  <a:schemeClr val="tx1"/>
                </a:solidFill>
              </a:rPr>
              <a:t>Tank Volume: 264 gal</a:t>
            </a:r>
          </a:p>
          <a:p>
            <a:pPr lvl="1"/>
            <a:r>
              <a:rPr lang="en-US" sz="3400" dirty="0" smtClean="0">
                <a:solidFill>
                  <a:schemeClr val="tx1"/>
                </a:solidFill>
              </a:rPr>
              <a:t>17 to 50 gal/min flow rate</a:t>
            </a:r>
          </a:p>
          <a:p>
            <a:pPr lvl="1"/>
            <a:r>
              <a:rPr lang="en-US" sz="3400" dirty="0" smtClean="0">
                <a:solidFill>
                  <a:schemeClr val="tx1"/>
                </a:solidFill>
              </a:rPr>
              <a:t>Minimum Contact time: 3.3 min/filter (10+ min total)</a:t>
            </a:r>
          </a:p>
          <a:p>
            <a:pPr marL="457200" lvl="1" indent="0">
              <a:buFont typeface="Calibri" pitchFamily="34" charset="0"/>
              <a:buNone/>
            </a:pPr>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148" y="2630788"/>
            <a:ext cx="4975122" cy="3731342"/>
          </a:xfrm>
          <a:prstGeom prst="rect">
            <a:avLst/>
          </a:prstGeom>
          <a:ln>
            <a:solidFill>
              <a:srgbClr val="FFFF0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33666342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430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400" smtClean="0">
                <a:solidFill>
                  <a:schemeClr val="tx1"/>
                </a:solidFill>
              </a:rPr>
              <a:t>Three crop cycles varied in paclo application rate</a:t>
            </a:r>
            <a:endParaRPr lang="en-US" sz="3400" dirty="0">
              <a:solidFill>
                <a:schemeClr val="tx1"/>
              </a:solidFill>
            </a:endParaRPr>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184546564"/>
              </p:ext>
            </p:extLst>
          </p:nvPr>
        </p:nvGraphicFramePr>
        <p:xfrm>
          <a:off x="457200" y="1143000"/>
          <a:ext cx="8305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22553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7988"/>
            <a:ext cx="9126960" cy="6046839"/>
          </a:xfrm>
          <a:prstGeom prst="rect">
            <a:avLst/>
          </a:prstGeom>
          <a:ln w="19050">
            <a:solidFill>
              <a:schemeClr val="tx1"/>
            </a:solidFill>
          </a:ln>
        </p:spPr>
      </p:pic>
    </p:spTree>
    <p:extLst>
      <p:ext uri="{BB962C8B-B14F-4D97-AF65-F5344CB8AC3E}">
        <p14:creationId xmlns:p14="http://schemas.microsoft.com/office/powerpoint/2010/main" val="37976664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1"/>
                </a:solidFill>
              </a:rPr>
              <a:t>GAC Conclusions</a:t>
            </a:r>
            <a:endParaRPr lang="en-US" b="1" dirty="0">
              <a:solidFill>
                <a:schemeClr val="tx1"/>
              </a:solidFill>
            </a:endParaRPr>
          </a:p>
        </p:txBody>
      </p:sp>
      <p:sp>
        <p:nvSpPr>
          <p:cNvPr id="3" name="Content Placeholder 2"/>
          <p:cNvSpPr txBox="1">
            <a:spLocks/>
          </p:cNvSpPr>
          <p:nvPr/>
        </p:nvSpPr>
        <p:spPr>
          <a:xfrm>
            <a:off x="381000" y="990600"/>
            <a:ext cx="8534400" cy="502920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FFFF00"/>
              </a:buClr>
            </a:pPr>
            <a:r>
              <a:rPr lang="en-US" sz="2400" smtClean="0">
                <a:solidFill>
                  <a:schemeClr val="tx1"/>
                </a:solidFill>
              </a:rPr>
              <a:t>Design for 15:1 volume to flow (for example, 1500 gal filter for 100 gal/min gives 15 minute contact time)</a:t>
            </a:r>
          </a:p>
          <a:p>
            <a:pPr>
              <a:buClr>
                <a:srgbClr val="FFFF00"/>
              </a:buClr>
            </a:pPr>
            <a:endParaRPr lang="en-US" sz="2400" smtClean="0">
              <a:solidFill>
                <a:schemeClr val="tx1"/>
              </a:solidFill>
            </a:endParaRPr>
          </a:p>
          <a:p>
            <a:pPr>
              <a:buClr>
                <a:srgbClr val="FFFF00"/>
              </a:buClr>
            </a:pPr>
            <a:r>
              <a:rPr lang="en-US" sz="2400" smtClean="0">
                <a:solidFill>
                  <a:schemeClr val="tx1"/>
                </a:solidFill>
              </a:rPr>
              <a:t>Cost for 50 gal/min GAC filter in 20-acre ebb-and-flood system:</a:t>
            </a:r>
            <a:endParaRPr lang="en-US" sz="2400" dirty="0" smtClean="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75027289"/>
              </p:ext>
            </p:extLst>
          </p:nvPr>
        </p:nvGraphicFramePr>
        <p:xfrm>
          <a:off x="762000" y="2971800"/>
          <a:ext cx="7772400" cy="2595880"/>
        </p:xfrm>
        <a:graphic>
          <a:graphicData uri="http://schemas.openxmlformats.org/drawingml/2006/table">
            <a:tbl>
              <a:tblPr firstRow="1" bandRow="1">
                <a:tableStyleId>{5C22544A-7EE6-4342-B048-85BDC9FD1C3A}</a:tableStyleId>
              </a:tblPr>
              <a:tblGrid>
                <a:gridCol w="5322404">
                  <a:extLst>
                    <a:ext uri="{9D8B030D-6E8A-4147-A177-3AD203B41FA5}">
                      <a16:colId xmlns:a16="http://schemas.microsoft.com/office/drawing/2014/main" val="20000"/>
                    </a:ext>
                  </a:extLst>
                </a:gridCol>
                <a:gridCol w="1267240">
                  <a:extLst>
                    <a:ext uri="{9D8B030D-6E8A-4147-A177-3AD203B41FA5}">
                      <a16:colId xmlns:a16="http://schemas.microsoft.com/office/drawing/2014/main" val="20001"/>
                    </a:ext>
                  </a:extLst>
                </a:gridCol>
                <a:gridCol w="1182756">
                  <a:extLst>
                    <a:ext uri="{9D8B030D-6E8A-4147-A177-3AD203B41FA5}">
                      <a16:colId xmlns:a16="http://schemas.microsoft.com/office/drawing/2014/main" val="20002"/>
                    </a:ext>
                  </a:extLst>
                </a:gridCol>
              </a:tblGrid>
              <a:tr h="370840">
                <a:tc>
                  <a:txBody>
                    <a:bodyPr/>
                    <a:lstStyle/>
                    <a:p>
                      <a:r>
                        <a:rPr lang="en-US" dirty="0" smtClean="0"/>
                        <a:t>Item</a:t>
                      </a:r>
                      <a:endParaRPr lang="en-US" dirty="0"/>
                    </a:p>
                  </a:txBody>
                  <a:tcPr/>
                </a:tc>
                <a:tc>
                  <a:txBody>
                    <a:bodyPr/>
                    <a:lstStyle/>
                    <a:p>
                      <a:r>
                        <a:rPr lang="en-US" dirty="0" smtClean="0"/>
                        <a:t>Capital</a:t>
                      </a:r>
                      <a:endParaRPr lang="en-US" dirty="0"/>
                    </a:p>
                  </a:txBody>
                  <a:tcPr/>
                </a:tc>
                <a:tc>
                  <a:txBody>
                    <a:bodyPr/>
                    <a:lstStyle/>
                    <a:p>
                      <a:r>
                        <a:rPr lang="en-US" dirty="0" smtClean="0"/>
                        <a:t>Per Year</a:t>
                      </a:r>
                      <a:endParaRPr lang="en-US" dirty="0"/>
                    </a:p>
                  </a:txBody>
                  <a:tcPr/>
                </a:tc>
                <a:extLst>
                  <a:ext uri="{0D108BD9-81ED-4DB2-BD59-A6C34878D82A}">
                    <a16:rowId xmlns:a16="http://schemas.microsoft.com/office/drawing/2014/main" val="10000"/>
                  </a:ext>
                </a:extLst>
              </a:tr>
              <a:tr h="370840">
                <a:tc>
                  <a:txBody>
                    <a:bodyPr/>
                    <a:lstStyle/>
                    <a:p>
                      <a:r>
                        <a:rPr lang="en-US" dirty="0" smtClean="0"/>
                        <a:t>GAC filter</a:t>
                      </a:r>
                      <a:endParaRPr lang="en-US" dirty="0"/>
                    </a:p>
                  </a:txBody>
                  <a:tcPr/>
                </a:tc>
                <a:tc>
                  <a:txBody>
                    <a:bodyPr/>
                    <a:lstStyle/>
                    <a:p>
                      <a:pPr algn="r"/>
                      <a:r>
                        <a:rPr lang="en-US" dirty="0" smtClean="0"/>
                        <a:t>$20,800</a:t>
                      </a:r>
                      <a:endParaRPr lang="en-US" dirty="0"/>
                    </a:p>
                  </a:txBody>
                  <a:tcPr marR="274320"/>
                </a:tc>
                <a:tc>
                  <a:txBody>
                    <a:bodyPr/>
                    <a:lstStyle/>
                    <a:p>
                      <a:pPr algn="r"/>
                      <a:r>
                        <a:rPr lang="en-US" dirty="0" smtClean="0"/>
                        <a:t>$2,800</a:t>
                      </a:r>
                      <a:endParaRPr lang="en-US" dirty="0"/>
                    </a:p>
                  </a:txBody>
                  <a:tcPr marR="274320"/>
                </a:tc>
                <a:extLst>
                  <a:ext uri="{0D108BD9-81ED-4DB2-BD59-A6C34878D82A}">
                    <a16:rowId xmlns:a16="http://schemas.microsoft.com/office/drawing/2014/main" val="10001"/>
                  </a:ext>
                </a:extLst>
              </a:tr>
              <a:tr h="370840">
                <a:tc>
                  <a:txBody>
                    <a:bodyPr/>
                    <a:lstStyle/>
                    <a:p>
                      <a:r>
                        <a:rPr lang="en-US" dirty="0" smtClean="0"/>
                        <a:t>Pump &amp; pre-filter</a:t>
                      </a:r>
                      <a:endParaRPr lang="en-US" dirty="0"/>
                    </a:p>
                  </a:txBody>
                  <a:tcPr/>
                </a:tc>
                <a:tc>
                  <a:txBody>
                    <a:bodyPr/>
                    <a:lstStyle/>
                    <a:p>
                      <a:pPr algn="r"/>
                      <a:r>
                        <a:rPr lang="en-US" dirty="0" smtClean="0"/>
                        <a:t>$6,600</a:t>
                      </a:r>
                      <a:endParaRPr lang="en-US" dirty="0"/>
                    </a:p>
                  </a:txBody>
                  <a:tcPr marR="274320"/>
                </a:tc>
                <a:tc>
                  <a:txBody>
                    <a:bodyPr/>
                    <a:lstStyle/>
                    <a:p>
                      <a:pPr algn="r"/>
                      <a:r>
                        <a:rPr lang="en-US" dirty="0" smtClean="0"/>
                        <a:t>$660</a:t>
                      </a:r>
                      <a:endParaRPr lang="en-US" dirty="0"/>
                    </a:p>
                  </a:txBody>
                  <a:tcPr marR="274320"/>
                </a:tc>
                <a:extLst>
                  <a:ext uri="{0D108BD9-81ED-4DB2-BD59-A6C34878D82A}">
                    <a16:rowId xmlns:a16="http://schemas.microsoft.com/office/drawing/2014/main" val="10002"/>
                  </a:ext>
                </a:extLst>
              </a:tr>
              <a:tr h="370840">
                <a:tc>
                  <a:txBody>
                    <a:bodyPr/>
                    <a:lstStyle/>
                    <a:p>
                      <a:r>
                        <a:rPr lang="en-US" dirty="0" smtClean="0"/>
                        <a:t>GAC</a:t>
                      </a:r>
                      <a:r>
                        <a:rPr lang="en-US" baseline="0" dirty="0" smtClean="0"/>
                        <a:t> (one change/year)</a:t>
                      </a:r>
                      <a:endParaRPr lang="en-US" dirty="0"/>
                    </a:p>
                  </a:txBody>
                  <a:tcPr/>
                </a:tc>
                <a:tc>
                  <a:txBody>
                    <a:bodyPr/>
                    <a:lstStyle/>
                    <a:p>
                      <a:pPr algn="r"/>
                      <a:r>
                        <a:rPr lang="en-US" dirty="0" smtClean="0"/>
                        <a:t>$2,550</a:t>
                      </a:r>
                      <a:endParaRPr lang="en-US" dirty="0"/>
                    </a:p>
                  </a:txBody>
                  <a:tcPr marR="274320"/>
                </a:tc>
                <a:tc>
                  <a:txBody>
                    <a:bodyPr/>
                    <a:lstStyle/>
                    <a:p>
                      <a:pPr algn="r"/>
                      <a:r>
                        <a:rPr lang="en-US" dirty="0" smtClean="0"/>
                        <a:t>$2,550</a:t>
                      </a:r>
                      <a:endParaRPr lang="en-US" dirty="0"/>
                    </a:p>
                  </a:txBody>
                  <a:tcPr marR="274320"/>
                </a:tc>
                <a:extLst>
                  <a:ext uri="{0D108BD9-81ED-4DB2-BD59-A6C34878D82A}">
                    <a16:rowId xmlns:a16="http://schemas.microsoft.com/office/drawing/2014/main" val="10003"/>
                  </a:ext>
                </a:extLst>
              </a:tr>
              <a:tr h="370840">
                <a:tc>
                  <a:txBody>
                    <a:bodyPr/>
                    <a:lstStyle/>
                    <a:p>
                      <a:r>
                        <a:rPr lang="en-US" dirty="0" smtClean="0"/>
                        <a:t>Labor</a:t>
                      </a:r>
                      <a:r>
                        <a:rPr lang="en-US" baseline="0" dirty="0" smtClean="0"/>
                        <a:t> for maintenance (3 h/week @ $25)</a:t>
                      </a:r>
                      <a:endParaRPr lang="en-US" dirty="0"/>
                    </a:p>
                  </a:txBody>
                  <a:tcPr/>
                </a:tc>
                <a:tc>
                  <a:txBody>
                    <a:bodyPr/>
                    <a:lstStyle/>
                    <a:p>
                      <a:pPr algn="r"/>
                      <a:endParaRPr lang="en-US" dirty="0"/>
                    </a:p>
                  </a:txBody>
                  <a:tcPr marR="274320"/>
                </a:tc>
                <a:tc>
                  <a:txBody>
                    <a:bodyPr/>
                    <a:lstStyle/>
                    <a:p>
                      <a:pPr algn="r"/>
                      <a:r>
                        <a:rPr lang="en-US" dirty="0" smtClean="0"/>
                        <a:t>$3,990</a:t>
                      </a:r>
                      <a:endParaRPr lang="en-US" dirty="0"/>
                    </a:p>
                  </a:txBody>
                  <a:tcPr marR="274320"/>
                </a:tc>
                <a:extLst>
                  <a:ext uri="{0D108BD9-81ED-4DB2-BD59-A6C34878D82A}">
                    <a16:rowId xmlns:a16="http://schemas.microsoft.com/office/drawing/2014/main" val="10004"/>
                  </a:ext>
                </a:extLst>
              </a:tr>
              <a:tr h="370840">
                <a:tc>
                  <a:txBody>
                    <a:bodyPr/>
                    <a:lstStyle/>
                    <a:p>
                      <a:r>
                        <a:rPr lang="en-US" dirty="0" smtClean="0"/>
                        <a:t>Monthly test </a:t>
                      </a:r>
                      <a:r>
                        <a:rPr lang="en-US" dirty="0" err="1" smtClean="0"/>
                        <a:t>paclo</a:t>
                      </a:r>
                      <a:r>
                        <a:rPr lang="en-US" dirty="0" smtClean="0"/>
                        <a:t> before</a:t>
                      </a:r>
                      <a:r>
                        <a:rPr lang="en-US" baseline="0" dirty="0" smtClean="0"/>
                        <a:t> &amp; after filter @ $70/sample</a:t>
                      </a:r>
                      <a:endParaRPr lang="en-US" dirty="0"/>
                    </a:p>
                  </a:txBody>
                  <a:tcPr/>
                </a:tc>
                <a:tc>
                  <a:txBody>
                    <a:bodyPr/>
                    <a:lstStyle/>
                    <a:p>
                      <a:pPr algn="r"/>
                      <a:endParaRPr lang="en-US" dirty="0"/>
                    </a:p>
                  </a:txBody>
                  <a:tcPr marR="274320"/>
                </a:tc>
                <a:tc>
                  <a:txBody>
                    <a:bodyPr/>
                    <a:lstStyle/>
                    <a:p>
                      <a:pPr algn="r"/>
                      <a:r>
                        <a:rPr lang="en-US" dirty="0" smtClean="0"/>
                        <a:t>$1,680</a:t>
                      </a:r>
                      <a:endParaRPr lang="en-US" dirty="0"/>
                    </a:p>
                  </a:txBody>
                  <a:tcPr marR="274320"/>
                </a:tc>
                <a:extLst>
                  <a:ext uri="{0D108BD9-81ED-4DB2-BD59-A6C34878D82A}">
                    <a16:rowId xmlns:a16="http://schemas.microsoft.com/office/drawing/2014/main" val="10005"/>
                  </a:ext>
                </a:extLst>
              </a:tr>
              <a:tr h="370840">
                <a:tc>
                  <a:txBody>
                    <a:bodyPr/>
                    <a:lstStyle/>
                    <a:p>
                      <a:r>
                        <a:rPr lang="en-US" dirty="0" smtClean="0"/>
                        <a:t>Total</a:t>
                      </a:r>
                      <a:endParaRPr lang="en-US" dirty="0"/>
                    </a:p>
                  </a:txBody>
                  <a:tcPr/>
                </a:tc>
                <a:tc>
                  <a:txBody>
                    <a:bodyPr/>
                    <a:lstStyle/>
                    <a:p>
                      <a:pPr algn="r"/>
                      <a:r>
                        <a:rPr lang="en-US" dirty="0" smtClean="0"/>
                        <a:t>$29,950</a:t>
                      </a:r>
                      <a:endParaRPr lang="en-US" dirty="0"/>
                    </a:p>
                  </a:txBody>
                  <a:tcPr marR="274320"/>
                </a:tc>
                <a:tc>
                  <a:txBody>
                    <a:bodyPr/>
                    <a:lstStyle/>
                    <a:p>
                      <a:pPr algn="r"/>
                      <a:r>
                        <a:rPr lang="en-US" dirty="0" smtClean="0"/>
                        <a:t>$11,680</a:t>
                      </a:r>
                      <a:endParaRPr lang="en-US" dirty="0"/>
                    </a:p>
                  </a:txBody>
                  <a:tcPr marR="274320"/>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18950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107" y="1188720"/>
            <a:ext cx="7235893" cy="5669280"/>
          </a:xfrm>
          <a:prstGeom prst="rect">
            <a:avLst/>
          </a:prstGeom>
        </p:spPr>
      </p:pic>
      <p:sp>
        <p:nvSpPr>
          <p:cNvPr id="3" name="TextBox 2"/>
          <p:cNvSpPr txBox="1"/>
          <p:nvPr/>
        </p:nvSpPr>
        <p:spPr>
          <a:xfrm>
            <a:off x="-1" y="0"/>
            <a:ext cx="10235381" cy="1077218"/>
          </a:xfrm>
          <a:prstGeom prst="rect">
            <a:avLst/>
          </a:prstGeom>
          <a:noFill/>
        </p:spPr>
        <p:txBody>
          <a:bodyPr wrap="square" rtlCol="0">
            <a:spAutoFit/>
          </a:bodyPr>
          <a:lstStyle/>
          <a:p>
            <a:r>
              <a:rPr lang="en-US" sz="3200" dirty="0"/>
              <a:t>v</a:t>
            </a:r>
            <a:r>
              <a:rPr lang="en-US" sz="3200" dirty="0" smtClean="0"/>
              <a:t>isit </a:t>
            </a:r>
            <a:r>
              <a:rPr lang="en-US" sz="3200" b="1" dirty="0"/>
              <a:t>cleanwater3.org </a:t>
            </a:r>
            <a:r>
              <a:rPr lang="en-US" sz="3200" b="1" dirty="0" smtClean="0"/>
              <a:t> </a:t>
            </a:r>
            <a:r>
              <a:rPr lang="en-US" sz="3200" smtClean="0"/>
              <a:t>&amp;  </a:t>
            </a:r>
            <a:r>
              <a:rPr lang="en-US" sz="3200" b="1" smtClean="0"/>
              <a:t>NCER.ca.uky.edu  </a:t>
            </a:r>
            <a:r>
              <a:rPr lang="en-US" sz="3200" b="1" dirty="0" smtClean="0"/>
              <a:t>www.facebook.com/ReduceRemediateRecycle</a:t>
            </a:r>
            <a:r>
              <a:rPr lang="en-US" sz="3200" b="1" dirty="0"/>
              <a:t>/</a:t>
            </a:r>
          </a:p>
        </p:txBody>
      </p:sp>
    </p:spTree>
    <p:extLst>
      <p:ext uri="{BB962C8B-B14F-4D97-AF65-F5344CB8AC3E}">
        <p14:creationId xmlns:p14="http://schemas.microsoft.com/office/powerpoint/2010/main" val="2568891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solidFill>
                  <a:srgbClr val="00B050"/>
                </a:solidFill>
              </a:rPr>
              <a:t>March</a:t>
            </a:r>
            <a:r>
              <a:rPr lang="en-US" sz="2400" b="1" dirty="0" smtClean="0"/>
              <a:t> – Minimum</a:t>
            </a:r>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58" y="1132115"/>
            <a:ext cx="8140885" cy="5725886"/>
          </a:xfrm>
          <a:prstGeom prst="rect">
            <a:avLst/>
          </a:prstGeom>
        </p:spPr>
      </p:pic>
    </p:spTree>
    <p:extLst>
      <p:ext uri="{BB962C8B-B14F-4D97-AF65-F5344CB8AC3E}">
        <p14:creationId xmlns:p14="http://schemas.microsoft.com/office/powerpoint/2010/main" val="3028217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solidFill>
                  <a:schemeClr val="accent2">
                    <a:lumMod val="75000"/>
                  </a:schemeClr>
                </a:solidFill>
              </a:rPr>
              <a:t>October</a:t>
            </a:r>
            <a:r>
              <a:rPr lang="en-US" sz="2400" b="1" dirty="0" smtClean="0"/>
              <a:t> - Maximum</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27" y="1139145"/>
            <a:ext cx="8163146" cy="5742982"/>
          </a:xfrm>
          <a:prstGeom prst="rect">
            <a:avLst/>
          </a:prstGeom>
        </p:spPr>
      </p:pic>
    </p:spTree>
    <p:extLst>
      <p:ext uri="{BB962C8B-B14F-4D97-AF65-F5344CB8AC3E}">
        <p14:creationId xmlns:p14="http://schemas.microsoft.com/office/powerpoint/2010/main" val="1910807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solidFill>
                  <a:schemeClr val="accent2">
                    <a:lumMod val="75000"/>
                  </a:schemeClr>
                </a:solidFill>
              </a:rPr>
              <a:t>October</a:t>
            </a:r>
            <a:r>
              <a:rPr lang="en-US" sz="2400" b="1" dirty="0" smtClean="0"/>
              <a:t> - Minimum</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86" y="1108981"/>
            <a:ext cx="8207829" cy="5782789"/>
          </a:xfrm>
          <a:prstGeom prst="rect">
            <a:avLst/>
          </a:prstGeom>
        </p:spPr>
      </p:pic>
    </p:spTree>
    <p:extLst>
      <p:ext uri="{BB962C8B-B14F-4D97-AF65-F5344CB8AC3E}">
        <p14:creationId xmlns:p14="http://schemas.microsoft.com/office/powerpoint/2010/main" val="3496001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until 2040…</a:t>
            </a:r>
            <a:endParaRPr lang="en-US" dirty="0"/>
          </a:p>
        </p:txBody>
      </p:sp>
      <p:sp>
        <p:nvSpPr>
          <p:cNvPr id="3" name="Content Placeholder 2"/>
          <p:cNvSpPr>
            <a:spLocks noGrp="1"/>
          </p:cNvSpPr>
          <p:nvPr>
            <p:ph idx="1"/>
          </p:nvPr>
        </p:nvSpPr>
        <p:spPr/>
        <p:txBody>
          <a:bodyPr/>
          <a:lstStyle/>
          <a:p>
            <a:r>
              <a:rPr lang="en-US" dirty="0" smtClean="0"/>
              <a:t>Overall ~10% higher streams across KY throughout year</a:t>
            </a:r>
          </a:p>
          <a:p>
            <a:r>
              <a:rPr lang="en-US" dirty="0" smtClean="0"/>
              <a:t>Not necessarily even, potential for periods of</a:t>
            </a:r>
          </a:p>
          <a:p>
            <a:pPr lvl="1"/>
            <a:r>
              <a:rPr lang="en-US" dirty="0" smtClean="0"/>
              <a:t>Prolonged drought</a:t>
            </a:r>
          </a:p>
          <a:p>
            <a:pPr lvl="1"/>
            <a:r>
              <a:rPr lang="en-US" dirty="0"/>
              <a:t>E</a:t>
            </a:r>
            <a:r>
              <a:rPr lang="en-US" dirty="0" smtClean="0"/>
              <a:t>xcessive precipitation</a:t>
            </a:r>
          </a:p>
          <a:p>
            <a:r>
              <a:rPr lang="en-US" dirty="0" smtClean="0"/>
              <a:t>More water, but it might not come when we need it.</a:t>
            </a:r>
            <a:endParaRPr lang="en-US" dirty="0"/>
          </a:p>
          <a:p>
            <a:r>
              <a:rPr lang="en-US" dirty="0" smtClean="0"/>
              <a:t>Higher variability </a:t>
            </a:r>
            <a:r>
              <a:rPr lang="en-US" dirty="0" smtClean="0"/>
              <a:t>north </a:t>
            </a:r>
            <a:r>
              <a:rPr lang="en-US" dirty="0" smtClean="0"/>
              <a:t>of Ohio River!</a:t>
            </a:r>
          </a:p>
        </p:txBody>
      </p:sp>
    </p:spTree>
    <p:extLst>
      <p:ext uri="{BB962C8B-B14F-4D97-AF65-F5344CB8AC3E}">
        <p14:creationId xmlns:p14="http://schemas.microsoft.com/office/powerpoint/2010/main" val="265513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2040…</a:t>
            </a:r>
            <a:endParaRPr lang="en-US" dirty="0"/>
          </a:p>
        </p:txBody>
      </p:sp>
      <p:sp>
        <p:nvSpPr>
          <p:cNvPr id="3" name="Content Placeholder 2"/>
          <p:cNvSpPr>
            <a:spLocks noGrp="1"/>
          </p:cNvSpPr>
          <p:nvPr>
            <p:ph idx="1"/>
          </p:nvPr>
        </p:nvSpPr>
        <p:spPr/>
        <p:txBody>
          <a:bodyPr/>
          <a:lstStyle/>
          <a:p>
            <a:r>
              <a:rPr lang="en-US" dirty="0" smtClean="0"/>
              <a:t>Variability is more extreme!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2923466"/>
            <a:ext cx="4145280" cy="29163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323" y="2923465"/>
            <a:ext cx="4209633" cy="2916312"/>
          </a:xfrm>
          <a:prstGeom prst="rect">
            <a:avLst/>
          </a:prstGeom>
        </p:spPr>
      </p:pic>
      <p:sp>
        <p:nvSpPr>
          <p:cNvPr id="6" name="TextBox 5"/>
          <p:cNvSpPr txBox="1"/>
          <p:nvPr/>
        </p:nvSpPr>
        <p:spPr>
          <a:xfrm>
            <a:off x="628650" y="2407920"/>
            <a:ext cx="2632710" cy="461665"/>
          </a:xfrm>
          <a:prstGeom prst="rect">
            <a:avLst/>
          </a:prstGeom>
          <a:noFill/>
        </p:spPr>
        <p:txBody>
          <a:bodyPr wrap="square" rtlCol="0">
            <a:spAutoFit/>
          </a:bodyPr>
          <a:lstStyle/>
          <a:p>
            <a:pPr algn="ctr"/>
            <a:r>
              <a:rPr lang="en-US" sz="2400" dirty="0" smtClean="0"/>
              <a:t>October Min</a:t>
            </a:r>
            <a:endParaRPr lang="en-US" sz="2400" dirty="0"/>
          </a:p>
        </p:txBody>
      </p:sp>
      <p:sp>
        <p:nvSpPr>
          <p:cNvPr id="7" name="TextBox 6"/>
          <p:cNvSpPr txBox="1"/>
          <p:nvPr/>
        </p:nvSpPr>
        <p:spPr>
          <a:xfrm>
            <a:off x="5411784" y="2394332"/>
            <a:ext cx="2632710" cy="461665"/>
          </a:xfrm>
          <a:prstGeom prst="rect">
            <a:avLst/>
          </a:prstGeom>
          <a:noFill/>
        </p:spPr>
        <p:txBody>
          <a:bodyPr wrap="square" rtlCol="0">
            <a:spAutoFit/>
          </a:bodyPr>
          <a:lstStyle/>
          <a:p>
            <a:pPr algn="ctr"/>
            <a:r>
              <a:rPr lang="en-US" sz="2400" dirty="0" smtClean="0"/>
              <a:t>October Max</a:t>
            </a:r>
            <a:endParaRPr lang="en-US" sz="2400" dirty="0"/>
          </a:p>
        </p:txBody>
      </p:sp>
    </p:spTree>
    <p:extLst>
      <p:ext uri="{BB962C8B-B14F-4D97-AF65-F5344CB8AC3E}">
        <p14:creationId xmlns:p14="http://schemas.microsoft.com/office/powerpoint/2010/main" val="523983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1512" y="850891"/>
            <a:ext cx="7086600" cy="5537551"/>
          </a:xfrm>
          <a:prstGeom prst="rect">
            <a:avLst/>
          </a:prstGeom>
        </p:spPr>
      </p:pic>
      <p:sp>
        <p:nvSpPr>
          <p:cNvPr id="5" name="TextBox 4"/>
          <p:cNvSpPr txBox="1"/>
          <p:nvPr/>
        </p:nvSpPr>
        <p:spPr>
          <a:xfrm>
            <a:off x="2877276" y="6477391"/>
            <a:ext cx="6172395" cy="300082"/>
          </a:xfrm>
          <a:prstGeom prst="rect">
            <a:avLst/>
          </a:prstGeom>
          <a:noFill/>
        </p:spPr>
        <p:txBody>
          <a:bodyPr wrap="none" rtlCol="0">
            <a:spAutoFit/>
          </a:bodyPr>
          <a:lstStyle/>
          <a:p>
            <a:r>
              <a:rPr lang="en-US" sz="1350" dirty="0"/>
              <a:t>Figure 10-4:  Distribution of Current Water Supply Reservoirs in Cultivated Crop Areas</a:t>
            </a:r>
          </a:p>
        </p:txBody>
      </p:sp>
      <p:sp>
        <p:nvSpPr>
          <p:cNvPr id="2" name="TextBox 1"/>
          <p:cNvSpPr txBox="1"/>
          <p:nvPr/>
        </p:nvSpPr>
        <p:spPr>
          <a:xfrm>
            <a:off x="529937" y="204560"/>
            <a:ext cx="7701404" cy="646331"/>
          </a:xfrm>
          <a:prstGeom prst="rect">
            <a:avLst/>
          </a:prstGeom>
          <a:noFill/>
        </p:spPr>
        <p:txBody>
          <a:bodyPr wrap="none" rtlCol="0">
            <a:spAutoFit/>
          </a:bodyPr>
          <a:lstStyle/>
          <a:p>
            <a:r>
              <a:rPr lang="en-US" sz="3600" dirty="0" smtClean="0"/>
              <a:t>More irrigation/agriculture ponds in KY?</a:t>
            </a:r>
            <a:endParaRPr lang="en-US" sz="3600" dirty="0"/>
          </a:p>
        </p:txBody>
      </p:sp>
    </p:spTree>
    <p:extLst>
      <p:ext uri="{BB962C8B-B14F-4D97-AF65-F5344CB8AC3E}">
        <p14:creationId xmlns:p14="http://schemas.microsoft.com/office/powerpoint/2010/main" val="2377084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 Water3 – National INTERVIEW RESULTS</a:t>
            </a:r>
            <a:endParaRPr lang="en-US" dirty="0"/>
          </a:p>
        </p:txBody>
      </p:sp>
    </p:spTree>
    <p:extLst>
      <p:ext uri="{BB962C8B-B14F-4D97-AF65-F5344CB8AC3E}">
        <p14:creationId xmlns:p14="http://schemas.microsoft.com/office/powerpoint/2010/main" val="43802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568212607"/>
              </p:ext>
            </p:extLst>
          </p:nvPr>
        </p:nvGraphicFramePr>
        <p:xfrm>
          <a:off x="498764" y="595745"/>
          <a:ext cx="3658223" cy="25626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1559200696"/>
              </p:ext>
            </p:extLst>
          </p:nvPr>
        </p:nvGraphicFramePr>
        <p:xfrm>
          <a:off x="4521608" y="595745"/>
          <a:ext cx="4040501" cy="2928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9"/>
          <p:cNvGraphicFramePr>
            <a:graphicFrameLocks/>
          </p:cNvGraphicFramePr>
          <p:nvPr>
            <p:extLst>
              <p:ext uri="{D42A27DB-BD31-4B8C-83A1-F6EECF244321}">
                <p14:modId xmlns:p14="http://schemas.microsoft.com/office/powerpoint/2010/main" val="4121648161"/>
              </p:ext>
            </p:extLst>
          </p:nvPr>
        </p:nvGraphicFramePr>
        <p:xfrm>
          <a:off x="318656" y="3081465"/>
          <a:ext cx="4234810" cy="34024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6"/>
          <p:cNvGraphicFramePr>
            <a:graphicFrameLocks/>
          </p:cNvGraphicFramePr>
          <p:nvPr>
            <p:extLst>
              <p:ext uri="{D42A27DB-BD31-4B8C-83A1-F6EECF244321}">
                <p14:modId xmlns:p14="http://schemas.microsoft.com/office/powerpoint/2010/main" val="1353314777"/>
              </p:ext>
            </p:extLst>
          </p:nvPr>
        </p:nvGraphicFramePr>
        <p:xfrm>
          <a:off x="4414451" y="3442901"/>
          <a:ext cx="4147658" cy="28886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81378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sources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80751285"/>
              </p:ext>
            </p:extLst>
          </p:nvPr>
        </p:nvGraphicFramePr>
        <p:xfrm>
          <a:off x="706582" y="1260764"/>
          <a:ext cx="8132618"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4635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239" y="800100"/>
            <a:ext cx="9040761" cy="5078313"/>
          </a:xfrm>
          <a:prstGeom prst="rect">
            <a:avLst/>
          </a:prstGeom>
          <a:noFill/>
        </p:spPr>
        <p:txBody>
          <a:bodyPr wrap="square" rtlCol="0">
            <a:spAutoFit/>
          </a:bodyPr>
          <a:lstStyle/>
          <a:p>
            <a:r>
              <a:rPr lang="en-US" sz="2800" b="1" dirty="0" smtClean="0"/>
              <a:t>Water </a:t>
            </a:r>
            <a:r>
              <a:rPr lang="en-US" sz="2800" b="1" dirty="0" smtClean="0"/>
              <a:t>conservation in the Ohio River Valley</a:t>
            </a:r>
            <a:r>
              <a:rPr lang="en-US" sz="2800" b="1" dirty="0" smtClean="0"/>
              <a:t>? </a:t>
            </a:r>
            <a:r>
              <a:rPr lang="en-US" b="1" dirty="0" smtClean="0"/>
              <a:t>(4m)</a:t>
            </a:r>
            <a:endParaRPr lang="en-US" b="1" dirty="0" smtClean="0"/>
          </a:p>
          <a:p>
            <a:pPr marL="1200150" lvl="2" indent="-285750">
              <a:buFont typeface="Arial" panose="020B0604020202020204" pitchFamily="34" charset="0"/>
              <a:buChar char="•"/>
            </a:pPr>
            <a:r>
              <a:rPr lang="en-US" sz="2000" dirty="0" smtClean="0"/>
              <a:t>Army Corps of Engineers 2017 Report on Climate Change</a:t>
            </a:r>
          </a:p>
          <a:p>
            <a:endParaRPr lang="en-US" sz="2000" b="1" dirty="0" smtClean="0"/>
          </a:p>
          <a:p>
            <a:r>
              <a:rPr lang="en-US" sz="2800" b="1" dirty="0" smtClean="0"/>
              <a:t>USDA </a:t>
            </a:r>
            <a:r>
              <a:rPr lang="en-US" sz="2800" b="1" dirty="0" smtClean="0"/>
              <a:t>National Survey </a:t>
            </a:r>
            <a:r>
              <a:rPr lang="en-US" sz="2800" b="1" dirty="0" smtClean="0"/>
              <a:t>Results </a:t>
            </a:r>
            <a:r>
              <a:rPr lang="en-US" b="1" dirty="0" smtClean="0"/>
              <a:t>(2m)</a:t>
            </a:r>
            <a:endParaRPr lang="en-US" b="1" dirty="0" smtClean="0"/>
          </a:p>
          <a:p>
            <a:pPr marL="1200150" lvl="2" indent="-285750">
              <a:buFont typeface="Arial" panose="020B0604020202020204" pitchFamily="34" charset="0"/>
              <a:buChar char="•"/>
            </a:pPr>
            <a:r>
              <a:rPr lang="en-US" sz="2000" dirty="0" smtClean="0"/>
              <a:t>What are Nursery Growers using?  </a:t>
            </a:r>
          </a:p>
          <a:p>
            <a:pPr marL="1200150" lvl="2" indent="-285750">
              <a:buFont typeface="Arial" panose="020B0604020202020204" pitchFamily="34" charset="0"/>
              <a:buChar char="•"/>
            </a:pPr>
            <a:r>
              <a:rPr lang="en-US" sz="2000" dirty="0" smtClean="0"/>
              <a:t>What practices and technologies have they heard </a:t>
            </a:r>
            <a:r>
              <a:rPr lang="en-US" sz="2000" dirty="0" smtClean="0"/>
              <a:t>of?</a:t>
            </a:r>
          </a:p>
          <a:p>
            <a:pPr marL="1200150" lvl="2" indent="-285750">
              <a:buFont typeface="Arial" panose="020B0604020202020204" pitchFamily="34" charset="0"/>
              <a:buChar char="•"/>
            </a:pPr>
            <a:endParaRPr lang="en-US" sz="2000" b="1" dirty="0"/>
          </a:p>
          <a:p>
            <a:r>
              <a:rPr lang="en-US" sz="2800" b="1" dirty="0" smtClean="0"/>
              <a:t>How </a:t>
            </a:r>
            <a:r>
              <a:rPr lang="en-US" sz="2800" b="1" dirty="0"/>
              <a:t>are they being compared</a:t>
            </a:r>
            <a:r>
              <a:rPr lang="en-US" sz="2800" b="1" dirty="0" smtClean="0"/>
              <a:t>? </a:t>
            </a:r>
            <a:r>
              <a:rPr lang="en-US" b="1" dirty="0" smtClean="0"/>
              <a:t>(20m)</a:t>
            </a:r>
            <a:endParaRPr lang="en-US" sz="2800" b="1" dirty="0"/>
          </a:p>
          <a:p>
            <a:pPr marL="1200150" lvl="2" indent="-285750">
              <a:buFont typeface="Arial" panose="020B0604020202020204" pitchFamily="34" charset="0"/>
              <a:buChar char="•"/>
            </a:pPr>
            <a:r>
              <a:rPr lang="en-US" sz="2000" dirty="0" smtClean="0"/>
              <a:t>Understanding Water </a:t>
            </a:r>
            <a:r>
              <a:rPr lang="en-US" sz="2000" dirty="0"/>
              <a:t>Footprint</a:t>
            </a:r>
          </a:p>
          <a:p>
            <a:pPr lvl="2"/>
            <a:endParaRPr lang="en-US" sz="2000" dirty="0" smtClean="0"/>
          </a:p>
          <a:p>
            <a:r>
              <a:rPr lang="en-US" sz="2800" b="1" dirty="0" smtClean="0"/>
              <a:t>Technologies/Practices </a:t>
            </a:r>
            <a:r>
              <a:rPr lang="en-US" b="1" dirty="0" smtClean="0"/>
              <a:t>(20m)</a:t>
            </a:r>
            <a:endParaRPr lang="en-US" b="1" dirty="0" smtClean="0"/>
          </a:p>
          <a:p>
            <a:pPr lvl="2"/>
            <a:r>
              <a:rPr lang="en-US" sz="2400" b="1" dirty="0" smtClean="0"/>
              <a:t>Conservation vs Remediation vs Recycling</a:t>
            </a:r>
          </a:p>
          <a:p>
            <a:pPr marL="1257300" lvl="2" indent="-342900">
              <a:buFont typeface="Arial" panose="020B0604020202020204" pitchFamily="34" charset="0"/>
              <a:buChar char="•"/>
            </a:pPr>
            <a:r>
              <a:rPr lang="en-US" sz="2400" dirty="0" smtClean="0"/>
              <a:t>Ponds / Managing Runoff</a:t>
            </a:r>
          </a:p>
          <a:p>
            <a:pPr marL="1257300" lvl="2" indent="-342900">
              <a:buFont typeface="Arial" panose="020B0604020202020204" pitchFamily="34" charset="0"/>
              <a:buChar char="•"/>
            </a:pPr>
            <a:r>
              <a:rPr lang="en-US" sz="2400" dirty="0" smtClean="0"/>
              <a:t>Filtration Systems</a:t>
            </a:r>
          </a:p>
        </p:txBody>
      </p:sp>
    </p:spTree>
    <p:extLst>
      <p:ext uri="{BB962C8B-B14F-4D97-AF65-F5344CB8AC3E}">
        <p14:creationId xmlns:p14="http://schemas.microsoft.com/office/powerpoint/2010/main" val="477038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401679" y="1075322"/>
            <a:ext cx="6172200" cy="742950"/>
          </a:xfrm>
        </p:spPr>
        <p:txBody>
          <a:bodyPr/>
          <a:lstStyle/>
          <a:p>
            <a:r>
              <a:rPr lang="en-US" dirty="0" smtClean="0"/>
              <a:t>Use of Treatment Technologies</a:t>
            </a:r>
            <a:endParaRPr lang="en-US" dirty="0"/>
          </a:p>
        </p:txBody>
      </p:sp>
      <p:sp>
        <p:nvSpPr>
          <p:cNvPr id="14" name="Rectangle 13"/>
          <p:cNvSpPr/>
          <p:nvPr/>
        </p:nvSpPr>
        <p:spPr>
          <a:xfrm>
            <a:off x="1143000" y="5513471"/>
            <a:ext cx="6858000" cy="1443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n-US" sz="1350">
              <a:solidFill>
                <a:prstClr val="black"/>
              </a:solidFill>
              <a:latin typeface="Arial"/>
            </a:endParaRPr>
          </a:p>
        </p:txBody>
      </p:sp>
      <p:graphicFrame>
        <p:nvGraphicFramePr>
          <p:cNvPr id="6" name="Chart 5"/>
          <p:cNvGraphicFramePr>
            <a:graphicFrameLocks/>
          </p:cNvGraphicFramePr>
          <p:nvPr>
            <p:extLst>
              <p:ext uri="{D42A27DB-BD31-4B8C-83A1-F6EECF244321}">
                <p14:modId xmlns:p14="http://schemas.microsoft.com/office/powerpoint/2010/main" val="1239610413"/>
              </p:ext>
            </p:extLst>
          </p:nvPr>
        </p:nvGraphicFramePr>
        <p:xfrm>
          <a:off x="290945" y="1725737"/>
          <a:ext cx="8634846" cy="6684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4111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dirty="0" smtClean="0"/>
              <a:t>Use of Conservation Technologies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0216655"/>
              </p:ext>
            </p:extLst>
          </p:nvPr>
        </p:nvGraphicFramePr>
        <p:xfrm>
          <a:off x="825909" y="1450528"/>
          <a:ext cx="7654413" cy="44045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9208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2668" y="5108846"/>
            <a:ext cx="8016308" cy="639586"/>
          </a:xfrm>
        </p:spPr>
        <p:txBody>
          <a:bodyPr/>
          <a:lstStyle/>
          <a:p>
            <a:r>
              <a:rPr lang="en-US" dirty="0" smtClean="0"/>
              <a:t>Understanding Water </a:t>
            </a:r>
            <a:r>
              <a:rPr lang="en-US" dirty="0" smtClean="0"/>
              <a:t>Footprint</a:t>
            </a:r>
            <a:endParaRPr lang="en-US" dirty="0"/>
          </a:p>
        </p:txBody>
      </p:sp>
      <p:pic>
        <p:nvPicPr>
          <p:cNvPr id="22" name="Picture 21"/>
          <p:cNvPicPr>
            <a:picLocks noChangeAspect="1"/>
          </p:cNvPicPr>
          <p:nvPr/>
        </p:nvPicPr>
        <p:blipFill>
          <a:blip r:embed="rId2"/>
          <a:stretch>
            <a:fillRect/>
          </a:stretch>
        </p:blipFill>
        <p:spPr>
          <a:xfrm>
            <a:off x="5124865" y="6217864"/>
            <a:ext cx="4019136" cy="640136"/>
          </a:xfrm>
          <a:prstGeom prst="rect">
            <a:avLst/>
          </a:prstGeom>
        </p:spPr>
      </p:pic>
      <p:sp>
        <p:nvSpPr>
          <p:cNvPr id="23" name="TextBox 22"/>
          <p:cNvSpPr txBox="1"/>
          <p:nvPr/>
        </p:nvSpPr>
        <p:spPr>
          <a:xfrm>
            <a:off x="5965983" y="5779282"/>
            <a:ext cx="3132332" cy="438582"/>
          </a:xfrm>
          <a:prstGeom prst="rect">
            <a:avLst/>
          </a:prstGeom>
          <a:noFill/>
        </p:spPr>
        <p:txBody>
          <a:bodyPr wrap="none" rtlCol="0">
            <a:spAutoFit/>
          </a:bodyPr>
          <a:lstStyle/>
          <a:p>
            <a:pPr algn="ctr" defTabSz="685800">
              <a:defRPr/>
            </a:pPr>
            <a:r>
              <a:rPr lang="en-US" sz="2250" dirty="0">
                <a:solidFill>
                  <a:prstClr val="white"/>
                </a:solidFill>
                <a:latin typeface="Calibri" panose="020F0502020204030204"/>
              </a:rPr>
              <a:t>http://CleanWateR3.org/</a:t>
            </a:r>
          </a:p>
        </p:txBody>
      </p:sp>
      <p:pic>
        <p:nvPicPr>
          <p:cNvPr id="24" name="Picture 23"/>
          <p:cNvPicPr>
            <a:picLocks noChangeAspect="1"/>
          </p:cNvPicPr>
          <p:nvPr/>
        </p:nvPicPr>
        <p:blipFill>
          <a:blip r:embed="rId3"/>
          <a:stretch>
            <a:fillRect/>
          </a:stretch>
        </p:blipFill>
        <p:spPr>
          <a:xfrm>
            <a:off x="5550352" y="857251"/>
            <a:ext cx="3593648" cy="367532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52" y="964094"/>
            <a:ext cx="4615513" cy="3461635"/>
          </a:xfrm>
          <a:prstGeom prst="rect">
            <a:avLst/>
          </a:prstGeom>
        </p:spPr>
      </p:pic>
    </p:spTree>
    <p:extLst>
      <p:ext uri="{BB962C8B-B14F-4D97-AF65-F5344CB8AC3E}">
        <p14:creationId xmlns:p14="http://schemas.microsoft.com/office/powerpoint/2010/main" val="3669928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6" y="1021900"/>
            <a:ext cx="5657850" cy="726329"/>
          </a:xfrm>
        </p:spPr>
        <p:txBody>
          <a:bodyPr>
            <a:normAutofit/>
          </a:bodyPr>
          <a:lstStyle/>
          <a:p>
            <a:pPr algn="ctr"/>
            <a:r>
              <a:rPr lang="fr-FR" sz="3713" dirty="0"/>
              <a:t>Water </a:t>
            </a:r>
            <a:r>
              <a:rPr lang="fr-FR" sz="3713" b="1" dirty="0" err="1"/>
              <a:t>Footprint</a:t>
            </a:r>
            <a:endParaRPr lang="en-US" sz="3713" b="1" dirty="0"/>
          </a:p>
        </p:txBody>
      </p:sp>
      <p:sp>
        <p:nvSpPr>
          <p:cNvPr id="3" name="Content Placeholder 2"/>
          <p:cNvSpPr>
            <a:spLocks noGrp="1"/>
          </p:cNvSpPr>
          <p:nvPr>
            <p:ph idx="1"/>
          </p:nvPr>
        </p:nvSpPr>
        <p:spPr/>
        <p:txBody>
          <a:bodyPr>
            <a:normAutofit/>
          </a:bodyPr>
          <a:lstStyle/>
          <a:p>
            <a:r>
              <a:rPr lang="en-US" sz="2250" dirty="0"/>
              <a:t>Footprint -&gt; </a:t>
            </a:r>
            <a:r>
              <a:rPr lang="en-US" sz="2250" b="1" dirty="0"/>
              <a:t>IMPACT</a:t>
            </a:r>
          </a:p>
          <a:p>
            <a:endParaRPr lang="en-US" sz="2250" dirty="0"/>
          </a:p>
          <a:p>
            <a:endParaRPr lang="en-US" sz="2250" dirty="0"/>
          </a:p>
          <a:p>
            <a:endParaRPr lang="en-US" sz="2250" dirty="0"/>
          </a:p>
          <a:p>
            <a:endParaRPr lang="en-US" sz="2250" dirty="0"/>
          </a:p>
          <a:p>
            <a:r>
              <a:rPr lang="en-US" sz="2250" dirty="0"/>
              <a:t>Similar in basic concept to a Carbon Footprint / Ecological Footprint</a:t>
            </a:r>
          </a:p>
          <a:p>
            <a:pPr marL="0" indent="0">
              <a:buNone/>
            </a:pPr>
            <a:endParaRPr lang="en-US" sz="2250" dirty="0"/>
          </a:p>
        </p:txBody>
      </p:sp>
      <p:sp>
        <p:nvSpPr>
          <p:cNvPr id="8" name="Date Placeholder 7"/>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10" name="Footer Placeholder 9"/>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23</a:t>
            </a:fld>
            <a:endParaRPr lang="en-US">
              <a:latin typeface="Calibri" panose="020F0502020204030204"/>
            </a:endParaRPr>
          </a:p>
        </p:txBody>
      </p:sp>
      <p:pic>
        <p:nvPicPr>
          <p:cNvPr id="1026" name="Picture 2" descr="Image result for foot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66965" y="1923047"/>
            <a:ext cx="1210073" cy="289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13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FR" sz="3713" b="1" dirty="0"/>
              <a:t>Water</a:t>
            </a:r>
            <a:r>
              <a:rPr lang="fr-FR" sz="3713" dirty="0"/>
              <a:t> </a:t>
            </a:r>
            <a:r>
              <a:rPr lang="fr-FR" sz="3713" dirty="0" err="1"/>
              <a:t>Footprint</a:t>
            </a:r>
            <a:endParaRPr lang="en-US" sz="3713" dirty="0"/>
          </a:p>
        </p:txBody>
      </p:sp>
      <p:sp>
        <p:nvSpPr>
          <p:cNvPr id="3" name="Content Placeholder 2"/>
          <p:cNvSpPr>
            <a:spLocks noGrp="1"/>
          </p:cNvSpPr>
          <p:nvPr>
            <p:ph idx="1"/>
          </p:nvPr>
        </p:nvSpPr>
        <p:spPr/>
        <p:txBody>
          <a:bodyPr>
            <a:normAutofit/>
          </a:bodyPr>
          <a:lstStyle/>
          <a:p>
            <a:pPr marL="0" indent="0">
              <a:buNone/>
            </a:pPr>
            <a:r>
              <a:rPr lang="en-US" sz="2250" b="1" dirty="0"/>
              <a:t>“Consumptive Use” </a:t>
            </a:r>
            <a:r>
              <a:rPr lang="en-US" sz="2250" dirty="0"/>
              <a:t>of water is defined by </a:t>
            </a:r>
            <a:r>
              <a:rPr lang="en-US" sz="2250" i="1" dirty="0"/>
              <a:t>impact</a:t>
            </a:r>
            <a:r>
              <a:rPr lang="en-US" sz="2250" dirty="0"/>
              <a:t>.</a:t>
            </a:r>
          </a:p>
          <a:p>
            <a:pPr marL="0" indent="0">
              <a:buNone/>
            </a:pPr>
            <a:endParaRPr lang="en-US" sz="2250" b="1" dirty="0"/>
          </a:p>
          <a:p>
            <a:r>
              <a:rPr lang="en-US" sz="2025" dirty="0"/>
              <a:t>	Water used for one purpose cannot be used for another purpose at the same time.</a:t>
            </a:r>
          </a:p>
          <a:p>
            <a:endParaRPr lang="en-US" sz="2025" i="1" dirty="0"/>
          </a:p>
          <a:p>
            <a:pPr marL="0" indent="0">
              <a:buNone/>
            </a:pPr>
            <a:r>
              <a:rPr lang="en-US" sz="1800" i="1" dirty="0"/>
              <a:t>	Ex. Captured rainfall runoff that has evaporated behind a dam cannot flow downstream and provide habitat.</a:t>
            </a:r>
          </a:p>
        </p:txBody>
      </p:sp>
      <p:sp>
        <p:nvSpPr>
          <p:cNvPr id="8" name="Date Placeholder 7"/>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10" name="Footer Placeholder 9"/>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24</a:t>
            </a:fld>
            <a:endParaRPr lang="en-US">
              <a:latin typeface="Calibri" panose="020F0502020204030204"/>
            </a:endParaRPr>
          </a:p>
        </p:txBody>
      </p:sp>
    </p:spTree>
    <p:extLst>
      <p:ext uri="{BB962C8B-B14F-4D97-AF65-F5344CB8AC3E}">
        <p14:creationId xmlns:p14="http://schemas.microsoft.com/office/powerpoint/2010/main" val="113252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029" y="2172862"/>
            <a:ext cx="3349961" cy="576850"/>
          </a:xfrm>
        </p:spPr>
        <p:txBody>
          <a:bodyPr>
            <a:noAutofit/>
          </a:bodyPr>
          <a:lstStyle/>
          <a:p>
            <a:r>
              <a:rPr lang="en-US" sz="1800" dirty="0"/>
              <a:t>Relevant or Competitive uses of water…</a:t>
            </a:r>
          </a:p>
        </p:txBody>
      </p:sp>
      <p:sp>
        <p:nvSpPr>
          <p:cNvPr id="4" name="Date Placeholder 3"/>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5" name="Footer Placeholder 4"/>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6" name="Slide Number Placeholder 5"/>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25</a:t>
            </a:fld>
            <a:endParaRPr lang="en-US">
              <a:latin typeface="Calibri" panose="020F0502020204030204"/>
            </a:endParaRPr>
          </a:p>
        </p:txBody>
      </p:sp>
      <p:sp>
        <p:nvSpPr>
          <p:cNvPr id="7" name="TextBox 6"/>
          <p:cNvSpPr txBox="1"/>
          <p:nvPr/>
        </p:nvSpPr>
        <p:spPr>
          <a:xfrm>
            <a:off x="1912116" y="2959112"/>
            <a:ext cx="5359787" cy="2031325"/>
          </a:xfrm>
          <a:prstGeom prst="rect">
            <a:avLst/>
          </a:prstGeom>
          <a:noFill/>
        </p:spPr>
        <p:txBody>
          <a:bodyPr wrap="square" rtlCol="0">
            <a:spAutoFit/>
          </a:bodyPr>
          <a:lstStyle/>
          <a:p>
            <a:pPr marL="321446" indent="-321446" defTabSz="685800">
              <a:buFont typeface="Arial" panose="020B0604020202020204" pitchFamily="34" charset="0"/>
              <a:buChar char="•"/>
              <a:defRPr/>
            </a:pPr>
            <a:r>
              <a:rPr lang="en-US" sz="2100" dirty="0">
                <a:solidFill>
                  <a:prstClr val="black"/>
                </a:solidFill>
                <a:latin typeface="Calibri" panose="020F0502020204030204"/>
              </a:rPr>
              <a:t>Irrigation</a:t>
            </a:r>
          </a:p>
          <a:p>
            <a:pPr marL="321446" indent="-321446" defTabSz="685800">
              <a:buFont typeface="Arial" panose="020B0604020202020204" pitchFamily="34" charset="0"/>
              <a:buChar char="•"/>
              <a:defRPr/>
            </a:pPr>
            <a:r>
              <a:rPr lang="en-US" sz="2100" dirty="0">
                <a:solidFill>
                  <a:prstClr val="black"/>
                </a:solidFill>
                <a:latin typeface="Calibri" panose="020F0502020204030204"/>
              </a:rPr>
              <a:t>Drinking water</a:t>
            </a:r>
          </a:p>
          <a:p>
            <a:pPr marL="321446" indent="-321446" defTabSz="685800">
              <a:buFont typeface="Arial" panose="020B0604020202020204" pitchFamily="34" charset="0"/>
              <a:buChar char="•"/>
              <a:defRPr/>
            </a:pPr>
            <a:r>
              <a:rPr lang="en-US" sz="2100" dirty="0">
                <a:solidFill>
                  <a:prstClr val="black"/>
                </a:solidFill>
                <a:latin typeface="Calibri" panose="020F0502020204030204"/>
              </a:rPr>
              <a:t>Ecological Requirements</a:t>
            </a:r>
          </a:p>
          <a:p>
            <a:pPr defTabSz="685800">
              <a:defRPr/>
            </a:pPr>
            <a:r>
              <a:rPr lang="en-US" sz="2100" dirty="0">
                <a:solidFill>
                  <a:prstClr val="black"/>
                </a:solidFill>
                <a:latin typeface="Calibri" panose="020F0502020204030204"/>
              </a:rPr>
              <a:t>	- Dilution of pollutants</a:t>
            </a:r>
          </a:p>
          <a:p>
            <a:pPr defTabSz="685800">
              <a:defRPr/>
            </a:pPr>
            <a:r>
              <a:rPr lang="en-US" sz="2100" dirty="0">
                <a:solidFill>
                  <a:prstClr val="black"/>
                </a:solidFill>
                <a:latin typeface="Calibri" panose="020F0502020204030204"/>
              </a:rPr>
              <a:t>	- Habitat support</a:t>
            </a:r>
          </a:p>
          <a:p>
            <a:pPr defTabSz="685800">
              <a:defRPr/>
            </a:pPr>
            <a:r>
              <a:rPr lang="en-US" sz="2100" i="1" dirty="0">
                <a:solidFill>
                  <a:prstClr val="black"/>
                </a:solidFill>
                <a:latin typeface="Calibri" panose="020F0502020204030204"/>
              </a:rPr>
              <a:t>		ex. aquatic animals, vegetation</a:t>
            </a:r>
          </a:p>
        </p:txBody>
      </p:sp>
      <p:pic>
        <p:nvPicPr>
          <p:cNvPr id="2050" name="Picture 2" descr="http://www.bendbulletin.com/csp/mediapool/sites/dt.common.streams.StreamServer.cls?STREAMOID=wEmqfwWEq0a4EaLBItzGFM$daE2N3K4ZzOUsqbU5sYsrb5pRfogy8PUXNnfGSct3WCsjLu883Ygn4B49Lvm9bPe2QeMKQdVeZmXF$9l$4uCZ8QDXhaHEp3rvzXRJFdy0KqPHLoMevcTLo3h8xh70Y6N_U_CryOsw6FTOdKL_jpQ-&amp;CONTENTTYPE=imag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7599" y="2613732"/>
            <a:ext cx="2313401" cy="173575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000181" y="1069528"/>
            <a:ext cx="5271722" cy="665756"/>
          </a:xfrm>
          <a:prstGeom prst="rect">
            <a:avLst/>
          </a:prstGeom>
        </p:spPr>
        <p:txBody>
          <a:bodyPr vert="horz" lIns="51435" tIns="25718" rIns="51435" bIns="25718" rtlCol="0" anchor="b">
            <a:norm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pPr algn="ctr" defTabSz="685800">
              <a:defRPr/>
            </a:pPr>
            <a:r>
              <a:rPr lang="fr-FR" sz="3713" b="1" dirty="0">
                <a:solidFill>
                  <a:prstClr val="black"/>
                </a:solidFill>
                <a:latin typeface="Calibri Light" panose="020F0302020204030204"/>
              </a:rPr>
              <a:t>Water </a:t>
            </a:r>
            <a:r>
              <a:rPr lang="fr-FR" sz="3713" b="1" dirty="0" err="1">
                <a:solidFill>
                  <a:prstClr val="black"/>
                </a:solidFill>
                <a:latin typeface="Calibri Light" panose="020F0302020204030204"/>
              </a:rPr>
              <a:t>Footprint</a:t>
            </a:r>
            <a:endParaRPr lang="en-US" sz="3713" b="1" dirty="0">
              <a:solidFill>
                <a:prstClr val="black"/>
              </a:solidFill>
              <a:latin typeface="Calibri Light" panose="020F0302020204030204"/>
            </a:endParaRPr>
          </a:p>
        </p:txBody>
      </p:sp>
    </p:spTree>
    <p:extLst>
      <p:ext uri="{BB962C8B-B14F-4D97-AF65-F5344CB8AC3E}">
        <p14:creationId xmlns:p14="http://schemas.microsoft.com/office/powerpoint/2010/main" val="4071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Is All Consumptive Water Use Equal?</a:t>
            </a:r>
            <a:endParaRPr lang="en-US" dirty="0"/>
          </a:p>
        </p:txBody>
      </p:sp>
      <p:sp>
        <p:nvSpPr>
          <p:cNvPr id="9" name="Content Placeholder 8"/>
          <p:cNvSpPr>
            <a:spLocks noGrp="1"/>
          </p:cNvSpPr>
          <p:nvPr>
            <p:ph sz="half" idx="1"/>
          </p:nvPr>
        </p:nvSpPr>
        <p:spPr>
          <a:xfrm>
            <a:off x="1760221" y="2383571"/>
            <a:ext cx="5520161" cy="3412545"/>
          </a:xfrm>
        </p:spPr>
        <p:txBody>
          <a:bodyPr>
            <a:normAutofit fontScale="62500" lnSpcReduction="20000"/>
          </a:bodyPr>
          <a:lstStyle/>
          <a:p>
            <a:pPr marL="0" indent="0" algn="ctr">
              <a:buNone/>
            </a:pPr>
            <a:r>
              <a:rPr lang="en-US" sz="2363" i="1" dirty="0"/>
              <a:t>(mostly) </a:t>
            </a:r>
            <a:r>
              <a:rPr lang="en-US" sz="6525" b="1" dirty="0"/>
              <a:t>No! </a:t>
            </a:r>
            <a:endParaRPr lang="en-US" sz="3206" dirty="0"/>
          </a:p>
          <a:p>
            <a:pPr marL="0" indent="0">
              <a:buNone/>
            </a:pPr>
            <a:r>
              <a:rPr lang="en-US" sz="2588" dirty="0"/>
              <a:t>Critical Factors:</a:t>
            </a:r>
          </a:p>
          <a:p>
            <a:pPr marL="0" indent="0">
              <a:buNone/>
            </a:pPr>
            <a:endParaRPr lang="en-US" sz="2588" dirty="0"/>
          </a:p>
          <a:p>
            <a:pPr lvl="1">
              <a:buClrTx/>
              <a:buFont typeface="Wingdings" panose="05000000000000000000" pitchFamily="2" charset="2"/>
              <a:buChar char="ü"/>
            </a:pPr>
            <a:r>
              <a:rPr lang="en-US" sz="4900" dirty="0" smtClean="0"/>
              <a:t> Location</a:t>
            </a:r>
            <a:endParaRPr lang="en-US" sz="4900" dirty="0"/>
          </a:p>
          <a:p>
            <a:pPr lvl="1">
              <a:buClrTx/>
              <a:buFont typeface="Wingdings" panose="05000000000000000000" pitchFamily="2" charset="2"/>
              <a:buChar char="ü"/>
            </a:pPr>
            <a:r>
              <a:rPr lang="en-US" sz="4900" dirty="0" smtClean="0"/>
              <a:t> Time </a:t>
            </a:r>
            <a:r>
              <a:rPr lang="en-US" sz="4900" dirty="0"/>
              <a:t>of Year </a:t>
            </a:r>
          </a:p>
          <a:p>
            <a:endParaRPr lang="en-US" sz="2025" dirty="0"/>
          </a:p>
          <a:p>
            <a:pPr marL="0" indent="0">
              <a:buNone/>
            </a:pPr>
            <a:r>
              <a:rPr lang="en-US" sz="3600" b="1" dirty="0"/>
              <a:t>BUT</a:t>
            </a:r>
            <a:r>
              <a:rPr lang="en-US" sz="3600" dirty="0"/>
              <a:t>, comparisons between geographic locations should include unweighted Water Footprint volumes.</a:t>
            </a:r>
          </a:p>
          <a:p>
            <a:pPr marL="0" indent="0">
              <a:buNone/>
            </a:pPr>
            <a:endParaRPr lang="en-US" dirty="0"/>
          </a:p>
          <a:p>
            <a:pPr marL="0" indent="0">
              <a:buNone/>
            </a:pPr>
            <a:endParaRPr lang="en-US" dirty="0" smtClean="0"/>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26</a:t>
            </a:fld>
            <a:endParaRPr lang="en-US">
              <a:latin typeface="Calibri" panose="020F0502020204030204"/>
            </a:endParaRPr>
          </a:p>
        </p:txBody>
      </p:sp>
    </p:spTree>
    <p:extLst>
      <p:ext uri="{BB962C8B-B14F-4D97-AF65-F5344CB8AC3E}">
        <p14:creationId xmlns:p14="http://schemas.microsoft.com/office/powerpoint/2010/main" val="1769562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9891" y="5017493"/>
            <a:ext cx="3793145" cy="460094"/>
          </a:xfrm>
        </p:spPr>
        <p:txBody>
          <a:bodyPr>
            <a:noAutofit/>
          </a:bodyPr>
          <a:lstStyle/>
          <a:p>
            <a:pPr algn="r"/>
            <a:r>
              <a:rPr lang="en-US" sz="1800" dirty="0"/>
              <a:t>Selected Water Scarcity Indices (2011)</a:t>
            </a:r>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27</a:t>
            </a:fld>
            <a:endParaRPr lang="en-US">
              <a:latin typeface="Calibri" panose="020F0502020204030204"/>
            </a:endParaRPr>
          </a:p>
        </p:txBody>
      </p:sp>
      <p:sp>
        <p:nvSpPr>
          <p:cNvPr id="4" name="TextBox 3"/>
          <p:cNvSpPr txBox="1"/>
          <p:nvPr/>
        </p:nvSpPr>
        <p:spPr>
          <a:xfrm>
            <a:off x="1656478" y="524599"/>
            <a:ext cx="5509283" cy="1292662"/>
          </a:xfrm>
          <a:prstGeom prst="rect">
            <a:avLst/>
          </a:prstGeom>
          <a:noFill/>
        </p:spPr>
        <p:txBody>
          <a:bodyPr wrap="square" rtlCol="0">
            <a:spAutoFit/>
          </a:bodyPr>
          <a:lstStyle/>
          <a:p>
            <a:pPr defTabSz="685800">
              <a:defRPr/>
            </a:pPr>
            <a:r>
              <a:rPr lang="en-US" sz="1500" dirty="0">
                <a:solidFill>
                  <a:prstClr val="black"/>
                </a:solidFill>
                <a:latin typeface="Calibri" panose="020F0502020204030204"/>
              </a:rPr>
              <a:t>A </a:t>
            </a:r>
            <a:r>
              <a:rPr lang="en-US" sz="1500" b="1" dirty="0">
                <a:solidFill>
                  <a:prstClr val="black"/>
                </a:solidFill>
                <a:latin typeface="Calibri" panose="020F0502020204030204"/>
              </a:rPr>
              <a:t>Water Scarcity Index</a:t>
            </a:r>
            <a:r>
              <a:rPr lang="en-US" sz="1500" dirty="0">
                <a:solidFill>
                  <a:prstClr val="black"/>
                </a:solidFill>
                <a:latin typeface="Calibri" panose="020F0502020204030204"/>
              </a:rPr>
              <a:t> is a ratio equal to</a:t>
            </a:r>
          </a:p>
          <a:p>
            <a:pPr algn="ctr" defTabSz="685800">
              <a:defRPr/>
            </a:pPr>
            <a:endParaRPr lang="en-US" sz="1500" dirty="0">
              <a:solidFill>
                <a:prstClr val="black"/>
              </a:solidFill>
              <a:latin typeface="Calibri" panose="020F0502020204030204"/>
            </a:endParaRPr>
          </a:p>
          <a:p>
            <a:pPr algn="ctr" defTabSz="685800">
              <a:defRPr/>
            </a:pPr>
            <a:r>
              <a:rPr lang="en-US" sz="1500" b="1" dirty="0">
                <a:solidFill>
                  <a:prstClr val="black"/>
                </a:solidFill>
                <a:latin typeface="Calibri" panose="020F0502020204030204"/>
              </a:rPr>
              <a:t>                 </a:t>
            </a:r>
            <a:r>
              <a:rPr lang="en-US" sz="2400" b="1" u="sng" dirty="0">
                <a:solidFill>
                  <a:prstClr val="black"/>
                </a:solidFill>
                <a:latin typeface="Calibri" panose="020F0502020204030204"/>
              </a:rPr>
              <a:t>CONSUMPTIVE WATER USE</a:t>
            </a:r>
          </a:p>
          <a:p>
            <a:pPr algn="ctr" defTabSz="685800">
              <a:defRPr/>
            </a:pPr>
            <a:r>
              <a:rPr lang="en-US" sz="2400" b="1" dirty="0">
                <a:solidFill>
                  <a:prstClr val="black"/>
                </a:solidFill>
                <a:latin typeface="Calibri" panose="020F0502020204030204"/>
              </a:rPr>
              <a:t>          AVAILABILITY </a:t>
            </a:r>
          </a:p>
        </p:txBody>
      </p:sp>
      <p:pic>
        <p:nvPicPr>
          <p:cNvPr id="3" name="Picture 2"/>
          <p:cNvPicPr>
            <a:picLocks noChangeAspect="1"/>
          </p:cNvPicPr>
          <p:nvPr/>
        </p:nvPicPr>
        <p:blipFill>
          <a:blip r:embed="rId2"/>
          <a:stretch>
            <a:fillRect/>
          </a:stretch>
        </p:blipFill>
        <p:spPr>
          <a:xfrm>
            <a:off x="132341" y="1817261"/>
            <a:ext cx="8881697" cy="3324322"/>
          </a:xfrm>
          <a:prstGeom prst="rect">
            <a:avLst/>
          </a:prstGeom>
        </p:spPr>
      </p:pic>
    </p:spTree>
    <p:extLst>
      <p:ext uri="{BB962C8B-B14F-4D97-AF65-F5344CB8AC3E}">
        <p14:creationId xmlns:p14="http://schemas.microsoft.com/office/powerpoint/2010/main" val="1957682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 of Water Footprint Analysis</a:t>
            </a:r>
            <a:endParaRPr lang="en-US" dirty="0"/>
          </a:p>
        </p:txBody>
      </p:sp>
      <p:sp>
        <p:nvSpPr>
          <p:cNvPr id="9" name="Content Placeholder 8"/>
          <p:cNvSpPr>
            <a:spLocks noGrp="1"/>
          </p:cNvSpPr>
          <p:nvPr>
            <p:ph sz="half" idx="1"/>
          </p:nvPr>
        </p:nvSpPr>
        <p:spPr>
          <a:xfrm>
            <a:off x="1787995" y="2444338"/>
            <a:ext cx="5520161" cy="2332190"/>
          </a:xfrm>
        </p:spPr>
        <p:txBody>
          <a:bodyPr>
            <a:noAutofit/>
          </a:bodyPr>
          <a:lstStyle/>
          <a:p>
            <a:pPr marL="0" indent="0" algn="ctr">
              <a:buNone/>
            </a:pPr>
            <a:r>
              <a:rPr lang="en-US" sz="4050" dirty="0"/>
              <a:t>International Standard</a:t>
            </a:r>
          </a:p>
          <a:p>
            <a:pPr marL="0" indent="0" algn="ctr">
              <a:buNone/>
            </a:pPr>
            <a:r>
              <a:rPr lang="en-US" sz="4050" dirty="0"/>
              <a:t>&amp;</a:t>
            </a:r>
          </a:p>
          <a:p>
            <a:pPr marL="0" indent="0" algn="ctr">
              <a:buNone/>
            </a:pPr>
            <a:r>
              <a:rPr lang="en-US" sz="4050" dirty="0"/>
              <a:t>Broad Application</a:t>
            </a:r>
            <a:endParaRPr lang="en-US" sz="3713" dirty="0"/>
          </a:p>
          <a:p>
            <a:pPr marL="0" indent="0">
              <a:buNone/>
            </a:pPr>
            <a:endParaRPr lang="en-US" sz="1800" dirty="0"/>
          </a:p>
          <a:p>
            <a:pPr marL="0" indent="0">
              <a:buNone/>
            </a:pPr>
            <a:endParaRPr lang="en-US" sz="1800" dirty="0"/>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28</a:t>
            </a:fld>
            <a:endParaRPr lang="en-US">
              <a:latin typeface="Calibri" panose="020F0502020204030204"/>
            </a:endParaRPr>
          </a:p>
        </p:txBody>
      </p:sp>
    </p:spTree>
    <p:extLst>
      <p:ext uri="{BB962C8B-B14F-4D97-AF65-F5344CB8AC3E}">
        <p14:creationId xmlns:p14="http://schemas.microsoft.com/office/powerpoint/2010/main" val="2525941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 of Water Footprint Analysis</a:t>
            </a:r>
            <a:endParaRPr lang="en-US" dirty="0"/>
          </a:p>
        </p:txBody>
      </p:sp>
      <p:sp>
        <p:nvSpPr>
          <p:cNvPr id="9" name="Content Placeholder 8"/>
          <p:cNvSpPr>
            <a:spLocks noGrp="1"/>
          </p:cNvSpPr>
          <p:nvPr>
            <p:ph sz="half" idx="1"/>
          </p:nvPr>
        </p:nvSpPr>
        <p:spPr>
          <a:xfrm>
            <a:off x="1637977" y="2444583"/>
            <a:ext cx="2919739" cy="2402453"/>
          </a:xfrm>
        </p:spPr>
        <p:txBody>
          <a:bodyPr>
            <a:normAutofit fontScale="85000" lnSpcReduction="20000"/>
          </a:bodyPr>
          <a:lstStyle/>
          <a:p>
            <a:pPr marL="0" indent="0" algn="ctr">
              <a:buNone/>
            </a:pPr>
            <a:r>
              <a:rPr lang="en-US" sz="2625" dirty="0"/>
              <a:t>International Standard</a:t>
            </a:r>
          </a:p>
          <a:p>
            <a:pPr marL="0" indent="0" algn="ctr">
              <a:buNone/>
            </a:pPr>
            <a:endParaRPr lang="en-US" sz="2250" dirty="0"/>
          </a:p>
          <a:p>
            <a:pPr marL="0" indent="0">
              <a:lnSpc>
                <a:spcPct val="100000"/>
              </a:lnSpc>
              <a:spcBef>
                <a:spcPts val="0"/>
              </a:spcBef>
              <a:buNone/>
            </a:pPr>
            <a:r>
              <a:rPr lang="en-US" sz="2025" dirty="0"/>
              <a:t>Due to international trade, </a:t>
            </a:r>
          </a:p>
          <a:p>
            <a:pPr marL="0" indent="0">
              <a:lnSpc>
                <a:spcPct val="100000"/>
              </a:lnSpc>
              <a:spcBef>
                <a:spcPts val="0"/>
              </a:spcBef>
              <a:buNone/>
            </a:pPr>
            <a:r>
              <a:rPr lang="en-US" sz="2025" dirty="0"/>
              <a:t>freshwater is becoming a </a:t>
            </a:r>
            <a:r>
              <a:rPr lang="en-US" sz="2025" b="1" dirty="0"/>
              <a:t>global resource</a:t>
            </a:r>
            <a:r>
              <a:rPr lang="en-US" sz="2025" dirty="0"/>
              <a:t>.</a:t>
            </a:r>
          </a:p>
          <a:p>
            <a:pPr marL="0" indent="0">
              <a:lnSpc>
                <a:spcPct val="100000"/>
              </a:lnSpc>
              <a:spcBef>
                <a:spcPts val="0"/>
              </a:spcBef>
              <a:buNone/>
            </a:pPr>
            <a:r>
              <a:rPr lang="en-US" sz="2025" dirty="0"/>
              <a:t>&amp;</a:t>
            </a:r>
          </a:p>
          <a:p>
            <a:pPr marL="0" indent="0">
              <a:lnSpc>
                <a:spcPct val="100000"/>
              </a:lnSpc>
              <a:spcBef>
                <a:spcPts val="0"/>
              </a:spcBef>
              <a:buNone/>
            </a:pPr>
            <a:r>
              <a:rPr lang="en-US" sz="2025" dirty="0"/>
              <a:t>Consumers are </a:t>
            </a:r>
            <a:r>
              <a:rPr lang="en-US" sz="2025" b="1" dirty="0"/>
              <a:t>spatially disconnected </a:t>
            </a:r>
          </a:p>
          <a:p>
            <a:pPr marL="0" indent="0">
              <a:lnSpc>
                <a:spcPct val="100000"/>
              </a:lnSpc>
              <a:spcBef>
                <a:spcPts val="0"/>
              </a:spcBef>
              <a:buNone/>
            </a:pPr>
            <a:r>
              <a:rPr lang="en-US" sz="2025" dirty="0"/>
              <a:t>from water resources.</a:t>
            </a:r>
          </a:p>
          <a:p>
            <a:pPr marL="0" indent="0">
              <a:buNone/>
            </a:pPr>
            <a:endParaRPr lang="en-US" dirty="0" smtClean="0"/>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29</a:t>
            </a:fld>
            <a:endParaRPr lang="en-US">
              <a:latin typeface="Calibri" panose="020F0502020204030204"/>
            </a:endParaRPr>
          </a:p>
        </p:txBody>
      </p:sp>
      <p:pic>
        <p:nvPicPr>
          <p:cNvPr id="8" name="Picture 2" descr="descrip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7713" y="2703437"/>
            <a:ext cx="2858004" cy="217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0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861" y="3540229"/>
            <a:ext cx="8810885" cy="2862322"/>
          </a:xfrm>
          <a:prstGeom prst="rect">
            <a:avLst/>
          </a:prstGeom>
        </p:spPr>
        <p:txBody>
          <a:bodyPr wrap="square">
            <a:spAutoFit/>
          </a:bodyPr>
          <a:lstStyle/>
          <a:p>
            <a:r>
              <a:rPr lang="en-US" sz="2000" b="1" dirty="0"/>
              <a:t>Army engineers warn of brutal future for Ohio River region from climate change</a:t>
            </a:r>
          </a:p>
          <a:p>
            <a:r>
              <a:rPr lang="en-US" sz="2000" dirty="0" smtClean="0"/>
              <a:t>Louisville Courier Journal - </a:t>
            </a:r>
            <a:r>
              <a:rPr lang="en-US" dirty="0"/>
              <a:t>Published 11:10 a.m. ET Nov. 30, </a:t>
            </a:r>
            <a:r>
              <a:rPr lang="en-US" dirty="0" smtClean="0"/>
              <a:t>2017</a:t>
            </a:r>
          </a:p>
          <a:p>
            <a:endParaRPr lang="en-US" sz="2000" dirty="0"/>
          </a:p>
          <a:p>
            <a:r>
              <a:rPr lang="en-US" sz="2800" b="1" dirty="0" smtClean="0"/>
              <a:t>US Army Corps of Engineers Report (321 pages):</a:t>
            </a:r>
          </a:p>
          <a:p>
            <a:r>
              <a:rPr lang="en-US" sz="2800" b="1" dirty="0">
                <a:solidFill>
                  <a:schemeClr val="accent1">
                    <a:lumMod val="75000"/>
                  </a:schemeClr>
                </a:solidFill>
                <a:hlinkClick r:id="rId3"/>
              </a:rPr>
              <a:t>https</a:t>
            </a:r>
            <a:r>
              <a:rPr lang="en-US" sz="2800" b="1" dirty="0" smtClean="0">
                <a:solidFill>
                  <a:schemeClr val="accent1">
                    <a:lumMod val="75000"/>
                  </a:schemeClr>
                </a:solidFill>
                <a:hlinkClick r:id="rId3"/>
              </a:rPr>
              <a:t>://NCER.ca.uky.edu/research</a:t>
            </a:r>
            <a:endParaRPr lang="en-US" sz="2800" b="1" dirty="0" smtClean="0">
              <a:solidFill>
                <a:schemeClr val="accent1">
                  <a:lumMod val="75000"/>
                </a:schemeClr>
              </a:solidFill>
            </a:endParaRPr>
          </a:p>
          <a:p>
            <a:endParaRPr lang="en-US" sz="2000" b="1" dirty="0">
              <a:solidFill>
                <a:schemeClr val="accent1">
                  <a:lumMod val="75000"/>
                </a:schemeClr>
              </a:solidFill>
            </a:endParaRPr>
          </a:p>
          <a:p>
            <a:r>
              <a:rPr lang="en-US" sz="4400" b="1" dirty="0" smtClean="0"/>
              <a:t>Increased </a:t>
            </a:r>
            <a:r>
              <a:rPr lang="en-US" sz="4400" b="1" i="1" dirty="0" smtClean="0"/>
              <a:t>Variability</a:t>
            </a:r>
            <a:r>
              <a:rPr lang="en-US" sz="4400" b="1" i="1" dirty="0"/>
              <a:t> </a:t>
            </a:r>
            <a:r>
              <a:rPr lang="en-US" sz="4400" b="1" i="1" dirty="0" smtClean="0"/>
              <a:t>of Precipitation</a:t>
            </a:r>
            <a:endParaRPr lang="en-US" sz="4400" b="1" i="1" dirty="0"/>
          </a:p>
        </p:txBody>
      </p:sp>
      <p:sp>
        <p:nvSpPr>
          <p:cNvPr id="5" name="TextBox 4"/>
          <p:cNvSpPr txBox="1"/>
          <p:nvPr/>
        </p:nvSpPr>
        <p:spPr>
          <a:xfrm>
            <a:off x="499258" y="88324"/>
            <a:ext cx="8717478" cy="1877437"/>
          </a:xfrm>
          <a:prstGeom prst="rect">
            <a:avLst/>
          </a:prstGeom>
          <a:noFill/>
        </p:spPr>
        <p:txBody>
          <a:bodyPr wrap="square" rtlCol="0">
            <a:spAutoFit/>
          </a:bodyPr>
          <a:lstStyle/>
          <a:p>
            <a:r>
              <a:rPr lang="en-US" sz="3200" dirty="0"/>
              <a:t>Ohio River Basin </a:t>
            </a:r>
            <a:r>
              <a:rPr lang="en-US" sz="3200" dirty="0" smtClean="0"/>
              <a:t>is historically “water-rich” with droughts and major flooding events considered “isolated”</a:t>
            </a:r>
            <a:endParaRPr lang="en-US" sz="3200" dirty="0"/>
          </a:p>
          <a:p>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1762656431"/>
              </p:ext>
            </p:extLst>
          </p:nvPr>
        </p:nvGraphicFramePr>
        <p:xfrm>
          <a:off x="1368439" y="1780779"/>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804949934"/>
                    </a:ext>
                  </a:extLst>
                </a:gridCol>
                <a:gridCol w="3048000">
                  <a:extLst>
                    <a:ext uri="{9D8B030D-6E8A-4147-A177-3AD203B41FA5}">
                      <a16:colId xmlns:a16="http://schemas.microsoft.com/office/drawing/2014/main" val="1690129788"/>
                    </a:ext>
                  </a:extLst>
                </a:gridCol>
              </a:tblGrid>
              <a:tr h="370840">
                <a:tc>
                  <a:txBody>
                    <a:bodyPr/>
                    <a:lstStyle/>
                    <a:p>
                      <a:pPr algn="ctr"/>
                      <a:r>
                        <a:rPr lang="en-US" dirty="0" smtClean="0"/>
                        <a:t>Droughts</a:t>
                      </a:r>
                      <a:endParaRPr lang="en-US" dirty="0"/>
                    </a:p>
                  </a:txBody>
                  <a:tcPr/>
                </a:tc>
                <a:tc>
                  <a:txBody>
                    <a:bodyPr/>
                    <a:lstStyle/>
                    <a:p>
                      <a:pPr algn="ctr"/>
                      <a:r>
                        <a:rPr lang="en-US" dirty="0" smtClean="0"/>
                        <a:t>Major Flooding Events</a:t>
                      </a:r>
                      <a:endParaRPr lang="en-US" dirty="0"/>
                    </a:p>
                  </a:txBody>
                  <a:tcPr/>
                </a:tc>
                <a:extLst>
                  <a:ext uri="{0D108BD9-81ED-4DB2-BD59-A6C34878D82A}">
                    <a16:rowId xmlns:a16="http://schemas.microsoft.com/office/drawing/2014/main" val="83702637"/>
                  </a:ext>
                </a:extLst>
              </a:tr>
              <a:tr h="370840">
                <a:tc>
                  <a:txBody>
                    <a:bodyPr/>
                    <a:lstStyle/>
                    <a:p>
                      <a:pPr algn="ctr"/>
                      <a:r>
                        <a:rPr lang="en-US" dirty="0" smtClean="0"/>
                        <a:t>1988</a:t>
                      </a:r>
                      <a:endParaRPr lang="en-US" dirty="0"/>
                    </a:p>
                  </a:txBody>
                  <a:tcPr/>
                </a:tc>
                <a:tc>
                  <a:txBody>
                    <a:bodyPr/>
                    <a:lstStyle/>
                    <a:p>
                      <a:pPr algn="ctr"/>
                      <a:r>
                        <a:rPr lang="en-US" dirty="0" smtClean="0"/>
                        <a:t>1997</a:t>
                      </a:r>
                      <a:endParaRPr lang="en-US" dirty="0"/>
                    </a:p>
                  </a:txBody>
                  <a:tcPr/>
                </a:tc>
                <a:extLst>
                  <a:ext uri="{0D108BD9-81ED-4DB2-BD59-A6C34878D82A}">
                    <a16:rowId xmlns:a16="http://schemas.microsoft.com/office/drawing/2014/main" val="3609642181"/>
                  </a:ext>
                </a:extLst>
              </a:tr>
              <a:tr h="370840">
                <a:tc>
                  <a:txBody>
                    <a:bodyPr/>
                    <a:lstStyle/>
                    <a:p>
                      <a:pPr algn="ctr"/>
                      <a:r>
                        <a:rPr lang="en-US" dirty="0" smtClean="0"/>
                        <a:t>2002</a:t>
                      </a:r>
                      <a:endParaRPr lang="en-US" dirty="0"/>
                    </a:p>
                  </a:txBody>
                  <a:tcPr/>
                </a:tc>
                <a:tc>
                  <a:txBody>
                    <a:bodyPr/>
                    <a:lstStyle/>
                    <a:p>
                      <a:pPr algn="ctr"/>
                      <a:r>
                        <a:rPr lang="en-US" dirty="0" smtClean="0"/>
                        <a:t>2010</a:t>
                      </a:r>
                      <a:endParaRPr lang="en-US" dirty="0"/>
                    </a:p>
                  </a:txBody>
                  <a:tcPr/>
                </a:tc>
                <a:extLst>
                  <a:ext uri="{0D108BD9-81ED-4DB2-BD59-A6C34878D82A}">
                    <a16:rowId xmlns:a16="http://schemas.microsoft.com/office/drawing/2014/main" val="1764596816"/>
                  </a:ext>
                </a:extLst>
              </a:tr>
              <a:tr h="370840">
                <a:tc>
                  <a:txBody>
                    <a:bodyPr/>
                    <a:lstStyle/>
                    <a:p>
                      <a:pPr algn="ctr"/>
                      <a:r>
                        <a:rPr lang="en-US" dirty="0" smtClean="0"/>
                        <a:t>2007</a:t>
                      </a:r>
                      <a:endParaRPr lang="en-US" dirty="0"/>
                    </a:p>
                  </a:txBody>
                  <a:tcPr/>
                </a:tc>
                <a:tc>
                  <a:txBody>
                    <a:bodyPr/>
                    <a:lstStyle/>
                    <a:p>
                      <a:pPr algn="ctr"/>
                      <a:r>
                        <a:rPr lang="en-US" dirty="0" smtClean="0"/>
                        <a:t>2011</a:t>
                      </a:r>
                      <a:endParaRPr lang="en-US" dirty="0"/>
                    </a:p>
                  </a:txBody>
                  <a:tcPr/>
                </a:tc>
                <a:extLst>
                  <a:ext uri="{0D108BD9-81ED-4DB2-BD59-A6C34878D82A}">
                    <a16:rowId xmlns:a16="http://schemas.microsoft.com/office/drawing/2014/main" val="3233813108"/>
                  </a:ext>
                </a:extLst>
              </a:tr>
            </a:tbl>
          </a:graphicData>
        </a:graphic>
      </p:graphicFrame>
    </p:spTree>
    <p:extLst>
      <p:ext uri="{BB962C8B-B14F-4D97-AF65-F5344CB8AC3E}">
        <p14:creationId xmlns:p14="http://schemas.microsoft.com/office/powerpoint/2010/main" val="201314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30</a:t>
            </a:fld>
            <a:endParaRPr lang="en-US">
              <a:latin typeface="Calibri" panose="020F0502020204030204"/>
            </a:endParaRPr>
          </a:p>
        </p:txBody>
      </p:sp>
      <p:pic>
        <p:nvPicPr>
          <p:cNvPr id="9" name="Picture 2" descr="http://2.bp.blogspot.com/_jN77O1Jkaio/TSD49h_2GLI/AAAAAAAAACM/sXc-dwpMpb8/s1600/Worldnetvirtualwaterimpo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99516"/>
            <a:ext cx="6686550" cy="3973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64601" y="4762163"/>
            <a:ext cx="4686300" cy="715837"/>
          </a:xfrm>
          <a:prstGeom prst="rect">
            <a:avLst/>
          </a:prstGeom>
        </p:spPr>
        <p:txBody>
          <a:bodyPr wrap="square">
            <a:spAutoFit/>
          </a:bodyPr>
          <a:lstStyle/>
          <a:p>
            <a:pPr defTabSz="685800">
              <a:defRPr/>
            </a:pPr>
            <a:r>
              <a:rPr lang="en-US" sz="1013" b="1" dirty="0">
                <a:solidFill>
                  <a:prstClr val="black"/>
                </a:solidFill>
                <a:latin typeface="Calibri" panose="020F0502020204030204"/>
              </a:rPr>
              <a:t>Virtual water balance </a:t>
            </a:r>
            <a:r>
              <a:rPr lang="en-US" sz="1013" dirty="0">
                <a:solidFill>
                  <a:prstClr val="black"/>
                </a:solidFill>
                <a:latin typeface="Calibri" panose="020F0502020204030204"/>
              </a:rPr>
              <a:t>per country and direction of gross virtual water flows related to </a:t>
            </a:r>
            <a:r>
              <a:rPr lang="en-US" sz="1013" b="1" dirty="0">
                <a:solidFill>
                  <a:prstClr val="black"/>
                </a:solidFill>
                <a:latin typeface="Calibri" panose="020F0502020204030204"/>
              </a:rPr>
              <a:t>trade in agricultural and industrial products over the period 1996-2005</a:t>
            </a:r>
            <a:r>
              <a:rPr lang="en-US" sz="1013" dirty="0">
                <a:solidFill>
                  <a:prstClr val="black"/>
                </a:solidFill>
                <a:latin typeface="Calibri" panose="020F0502020204030204"/>
              </a:rPr>
              <a:t>. Only the biggest gross flows (&gt; 15 Gm3 /</a:t>
            </a:r>
            <a:r>
              <a:rPr lang="en-US" sz="1013" dirty="0" err="1">
                <a:solidFill>
                  <a:prstClr val="black"/>
                </a:solidFill>
                <a:latin typeface="Calibri" panose="020F0502020204030204"/>
              </a:rPr>
              <a:t>yr</a:t>
            </a:r>
            <a:r>
              <a:rPr lang="en-US" sz="1013" dirty="0">
                <a:solidFill>
                  <a:prstClr val="black"/>
                </a:solidFill>
                <a:latin typeface="Calibri" panose="020F0502020204030204"/>
              </a:rPr>
              <a:t>) are shown; the fatter the arrow, the bigger the virtual water flow. </a:t>
            </a:r>
          </a:p>
        </p:txBody>
      </p:sp>
    </p:spTree>
    <p:extLst>
      <p:ext uri="{BB962C8B-B14F-4D97-AF65-F5344CB8AC3E}">
        <p14:creationId xmlns:p14="http://schemas.microsoft.com/office/powerpoint/2010/main" val="2449478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 of Water Footprint Analysis</a:t>
            </a:r>
            <a:endParaRPr lang="en-US" dirty="0"/>
          </a:p>
        </p:txBody>
      </p:sp>
      <p:sp>
        <p:nvSpPr>
          <p:cNvPr id="9" name="Content Placeholder 8"/>
          <p:cNvSpPr>
            <a:spLocks noGrp="1"/>
          </p:cNvSpPr>
          <p:nvPr>
            <p:ph sz="half" idx="1"/>
          </p:nvPr>
        </p:nvSpPr>
        <p:spPr>
          <a:xfrm>
            <a:off x="1787995" y="2444338"/>
            <a:ext cx="5520161" cy="2501291"/>
          </a:xfrm>
        </p:spPr>
        <p:txBody>
          <a:bodyPr>
            <a:normAutofit lnSpcReduction="10000"/>
          </a:bodyPr>
          <a:lstStyle/>
          <a:p>
            <a:pPr marL="0" indent="0">
              <a:lnSpc>
                <a:spcPct val="150000"/>
              </a:lnSpc>
              <a:buNone/>
            </a:pPr>
            <a:r>
              <a:rPr lang="en-US" sz="2363" dirty="0"/>
              <a:t>International Standard</a:t>
            </a:r>
          </a:p>
          <a:p>
            <a:pPr marL="0" indent="0">
              <a:lnSpc>
                <a:spcPct val="150000"/>
              </a:lnSpc>
              <a:spcBef>
                <a:spcPts val="0"/>
              </a:spcBef>
              <a:buNone/>
            </a:pPr>
            <a:r>
              <a:rPr lang="en-US" sz="2025" dirty="0"/>
              <a:t>Not a stick to beat on water by consumers or producers, but rather </a:t>
            </a:r>
            <a:r>
              <a:rPr lang="en-US" sz="2025" b="1" dirty="0"/>
              <a:t>a method to analyze consumptive water </a:t>
            </a:r>
            <a:r>
              <a:rPr lang="en-US" sz="2025" dirty="0"/>
              <a:t>use and ultimately </a:t>
            </a:r>
          </a:p>
          <a:p>
            <a:pPr marL="0" indent="0">
              <a:lnSpc>
                <a:spcPct val="150000"/>
              </a:lnSpc>
              <a:spcBef>
                <a:spcPts val="0"/>
              </a:spcBef>
              <a:buNone/>
            </a:pPr>
            <a:r>
              <a:rPr lang="en-US" sz="2025" b="1" dirty="0"/>
              <a:t>make practical improvements</a:t>
            </a:r>
            <a:r>
              <a:rPr lang="en-US" sz="2025" dirty="0"/>
              <a:t>.</a:t>
            </a:r>
          </a:p>
          <a:p>
            <a:pPr marL="0" indent="0">
              <a:buNone/>
            </a:pPr>
            <a:endParaRPr lang="en-US" dirty="0" smtClean="0"/>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31</a:t>
            </a:fld>
            <a:endParaRPr lang="en-US">
              <a:latin typeface="Calibri" panose="020F0502020204030204"/>
            </a:endParaRPr>
          </a:p>
        </p:txBody>
      </p:sp>
    </p:spTree>
    <p:extLst>
      <p:ext uri="{BB962C8B-B14F-4D97-AF65-F5344CB8AC3E}">
        <p14:creationId xmlns:p14="http://schemas.microsoft.com/office/powerpoint/2010/main" val="218926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 of Water Footprint Analysis</a:t>
            </a:r>
            <a:endParaRPr lang="en-US" dirty="0"/>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32</a:t>
            </a:fld>
            <a:endParaRPr lang="en-US">
              <a:latin typeface="Calibri" panose="020F0502020204030204"/>
            </a:endParaRPr>
          </a:p>
        </p:txBody>
      </p:sp>
      <p:sp>
        <p:nvSpPr>
          <p:cNvPr id="8" name="TextBox 7"/>
          <p:cNvSpPr txBox="1"/>
          <p:nvPr/>
        </p:nvSpPr>
        <p:spPr>
          <a:xfrm>
            <a:off x="1379515" y="2356472"/>
            <a:ext cx="2553659" cy="2169825"/>
          </a:xfrm>
          <a:prstGeom prst="rect">
            <a:avLst/>
          </a:prstGeom>
          <a:noFill/>
        </p:spPr>
        <p:txBody>
          <a:bodyPr wrap="square" rtlCol="0">
            <a:spAutoFit/>
          </a:bodyPr>
          <a:lstStyle/>
          <a:p>
            <a:pPr defTabSz="685800">
              <a:lnSpc>
                <a:spcPct val="150000"/>
              </a:lnSpc>
              <a:defRPr/>
            </a:pPr>
            <a:r>
              <a:rPr lang="en-US" sz="2250" dirty="0">
                <a:solidFill>
                  <a:prstClr val="black"/>
                </a:solidFill>
                <a:latin typeface="Calibri" panose="020F0502020204030204"/>
              </a:rPr>
              <a:t>Broad Application</a:t>
            </a:r>
          </a:p>
          <a:p>
            <a:pPr defTabSz="685800">
              <a:lnSpc>
                <a:spcPct val="150000"/>
              </a:lnSpc>
              <a:defRPr/>
            </a:pPr>
            <a:r>
              <a:rPr lang="en-US" sz="1125" dirty="0">
                <a:solidFill>
                  <a:prstClr val="black"/>
                </a:solidFill>
                <a:latin typeface="Calibri" panose="020F0502020204030204"/>
              </a:rPr>
              <a:t>Water footprint can allow comparisons </a:t>
            </a:r>
          </a:p>
          <a:p>
            <a:pPr marL="192867" indent="-192867" defTabSz="685800">
              <a:lnSpc>
                <a:spcPct val="150000"/>
              </a:lnSpc>
              <a:buFont typeface="Arial" panose="020B0604020202020204" pitchFamily="34" charset="0"/>
              <a:buChar char="•"/>
              <a:defRPr/>
            </a:pPr>
            <a:r>
              <a:rPr lang="en-US" sz="1125" dirty="0">
                <a:solidFill>
                  <a:prstClr val="black"/>
                </a:solidFill>
                <a:latin typeface="Calibri" panose="020F0502020204030204"/>
              </a:rPr>
              <a:t>Companies</a:t>
            </a:r>
          </a:p>
          <a:p>
            <a:pPr marL="192867" indent="-192867" defTabSz="685800">
              <a:lnSpc>
                <a:spcPct val="150000"/>
              </a:lnSpc>
              <a:buFont typeface="Arial" panose="020B0604020202020204" pitchFamily="34" charset="0"/>
              <a:buChar char="•"/>
              <a:defRPr/>
            </a:pPr>
            <a:r>
              <a:rPr lang="en-US" sz="1125" dirty="0">
                <a:solidFill>
                  <a:prstClr val="black"/>
                </a:solidFill>
                <a:latin typeface="Calibri" panose="020F0502020204030204"/>
              </a:rPr>
              <a:t>Products</a:t>
            </a:r>
          </a:p>
          <a:p>
            <a:pPr marL="192867" indent="-192867" defTabSz="685800">
              <a:lnSpc>
                <a:spcPct val="150000"/>
              </a:lnSpc>
              <a:buFont typeface="Arial" panose="020B0604020202020204" pitchFamily="34" charset="0"/>
              <a:buChar char="•"/>
              <a:defRPr/>
            </a:pPr>
            <a:r>
              <a:rPr lang="en-US" sz="1125" dirty="0">
                <a:solidFill>
                  <a:prstClr val="black"/>
                </a:solidFill>
                <a:latin typeface="Calibri" panose="020F0502020204030204"/>
              </a:rPr>
              <a:t>Commodities</a:t>
            </a:r>
          </a:p>
          <a:p>
            <a:pPr marL="192867" indent="-192867" defTabSz="685800">
              <a:lnSpc>
                <a:spcPct val="150000"/>
              </a:lnSpc>
              <a:buFont typeface="Arial" panose="020B0604020202020204" pitchFamily="34" charset="0"/>
              <a:buChar char="•"/>
              <a:defRPr/>
            </a:pPr>
            <a:r>
              <a:rPr lang="en-US" sz="1125" dirty="0">
                <a:solidFill>
                  <a:prstClr val="black"/>
                </a:solidFill>
                <a:latin typeface="Calibri" panose="020F0502020204030204"/>
              </a:rPr>
              <a:t>Communities</a:t>
            </a:r>
          </a:p>
          <a:p>
            <a:pPr marL="192867" indent="-192867" defTabSz="685800">
              <a:lnSpc>
                <a:spcPct val="150000"/>
              </a:lnSpc>
              <a:buFont typeface="Arial" panose="020B0604020202020204" pitchFamily="34" charset="0"/>
              <a:buChar char="•"/>
              <a:defRPr/>
            </a:pPr>
            <a:r>
              <a:rPr lang="en-US" sz="1125" dirty="0">
                <a:solidFill>
                  <a:prstClr val="black"/>
                </a:solidFill>
                <a:latin typeface="Calibri" panose="020F0502020204030204"/>
              </a:rPr>
              <a:t>Individuals</a:t>
            </a:r>
          </a:p>
        </p:txBody>
      </p:sp>
      <p:sp>
        <p:nvSpPr>
          <p:cNvPr id="4" name="TextBox 3"/>
          <p:cNvSpPr txBox="1"/>
          <p:nvPr/>
        </p:nvSpPr>
        <p:spPr>
          <a:xfrm>
            <a:off x="4002810" y="2815243"/>
            <a:ext cx="4595500" cy="1546577"/>
          </a:xfrm>
          <a:prstGeom prst="rect">
            <a:avLst/>
          </a:prstGeom>
          <a:solidFill>
            <a:schemeClr val="accent5">
              <a:alpha val="36000"/>
            </a:schemeClr>
          </a:solidFill>
          <a:ln>
            <a:solidFill>
              <a:schemeClr val="tx1">
                <a:alpha val="82000"/>
              </a:schemeClr>
            </a:solidFill>
          </a:ln>
        </p:spPr>
        <p:txBody>
          <a:bodyPr wrap="square" rtlCol="0">
            <a:spAutoFit/>
          </a:bodyPr>
          <a:lstStyle/>
          <a:p>
            <a:pPr defTabSz="685800">
              <a:defRPr/>
            </a:pPr>
            <a:r>
              <a:rPr lang="en-US" sz="1350" b="1" dirty="0">
                <a:solidFill>
                  <a:prstClr val="black"/>
                </a:solidFill>
                <a:latin typeface="Calibri" panose="020F0502020204030204"/>
              </a:rPr>
              <a:t>Comparing Water Footprint</a:t>
            </a:r>
          </a:p>
          <a:p>
            <a:pPr defTabSz="685800">
              <a:defRPr/>
            </a:pPr>
            <a:r>
              <a:rPr lang="en-US" sz="1350" dirty="0">
                <a:solidFill>
                  <a:prstClr val="black"/>
                </a:solidFill>
                <a:latin typeface="Calibri" panose="020F0502020204030204"/>
              </a:rPr>
              <a:t>Smartphone 			240 gallons</a:t>
            </a:r>
          </a:p>
          <a:p>
            <a:pPr defTabSz="685800">
              <a:defRPr/>
            </a:pPr>
            <a:r>
              <a:rPr lang="en-US" sz="1350" dirty="0">
                <a:solidFill>
                  <a:prstClr val="black"/>
                </a:solidFill>
                <a:latin typeface="Calibri" panose="020F0502020204030204"/>
              </a:rPr>
              <a:t>Cotton T-shirt			  26 gallons</a:t>
            </a:r>
          </a:p>
          <a:p>
            <a:pPr defTabSz="685800">
              <a:defRPr/>
            </a:pPr>
            <a:r>
              <a:rPr lang="en-US" sz="1350" dirty="0">
                <a:solidFill>
                  <a:prstClr val="black"/>
                </a:solidFill>
                <a:latin typeface="Calibri" panose="020F0502020204030204"/>
              </a:rPr>
              <a:t>Cup of Coffee			  35 gallons</a:t>
            </a:r>
          </a:p>
          <a:p>
            <a:pPr defTabSz="685800">
              <a:defRPr/>
            </a:pPr>
            <a:r>
              <a:rPr lang="en-US" sz="1350" dirty="0">
                <a:solidFill>
                  <a:prstClr val="black"/>
                </a:solidFill>
                <a:latin typeface="Calibri" panose="020F0502020204030204"/>
              </a:rPr>
              <a:t>Direct Consumption	  	  27 gallons per day</a:t>
            </a:r>
          </a:p>
          <a:p>
            <a:pPr defTabSz="685800">
              <a:defRPr/>
            </a:pPr>
            <a:r>
              <a:rPr lang="en-US" sz="1350" dirty="0">
                <a:solidFill>
                  <a:prstClr val="black"/>
                </a:solidFill>
                <a:latin typeface="Calibri" panose="020F0502020204030204"/>
              </a:rPr>
              <a:t>     -washing, cleaning, etc.</a:t>
            </a:r>
          </a:p>
          <a:p>
            <a:pPr defTabSz="685800">
              <a:defRPr/>
            </a:pPr>
            <a:r>
              <a:rPr lang="en-US" sz="1350" dirty="0">
                <a:solidFill>
                  <a:prstClr val="black"/>
                </a:solidFill>
                <a:latin typeface="Calibri" panose="020F0502020204030204"/>
              </a:rPr>
              <a:t>Plastic Bottle (1 pint)		 1.4 gallons</a:t>
            </a:r>
          </a:p>
        </p:txBody>
      </p:sp>
    </p:spTree>
    <p:extLst>
      <p:ext uri="{BB962C8B-B14F-4D97-AF65-F5344CB8AC3E}">
        <p14:creationId xmlns:p14="http://schemas.microsoft.com/office/powerpoint/2010/main" val="1757835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478" y="1612624"/>
            <a:ext cx="6322219" cy="932337"/>
          </a:xfrm>
        </p:spPr>
        <p:txBody>
          <a:bodyPr>
            <a:noAutofit/>
          </a:bodyPr>
          <a:lstStyle/>
          <a:p>
            <a:r>
              <a:rPr lang="en-US" sz="3038" dirty="0"/>
              <a:t>How it works…</a:t>
            </a:r>
            <a:r>
              <a:rPr lang="en-US" sz="2025" dirty="0"/>
              <a:t/>
            </a:r>
            <a:br>
              <a:rPr lang="en-US" sz="2025" dirty="0"/>
            </a:br>
            <a:r>
              <a:rPr lang="en-US" sz="2025" dirty="0"/>
              <a:t>Basic Water Footprint Calculation in Nursery Production</a:t>
            </a:r>
          </a:p>
        </p:txBody>
      </p:sp>
      <p:sp>
        <p:nvSpPr>
          <p:cNvPr id="3" name="Date Placeholder 2"/>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4" name="Footer Placeholder 3"/>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5" name="Slide Number Placeholder 4"/>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33</a:t>
            </a:fld>
            <a:endParaRPr lang="en-US">
              <a:latin typeface="Calibri" panose="020F0502020204030204"/>
            </a:endParaRPr>
          </a:p>
        </p:txBody>
      </p:sp>
      <p:sp>
        <p:nvSpPr>
          <p:cNvPr id="6" name="TextBox 5"/>
          <p:cNvSpPr txBox="1"/>
          <p:nvPr/>
        </p:nvSpPr>
        <p:spPr>
          <a:xfrm>
            <a:off x="1641023" y="2544961"/>
            <a:ext cx="4596493" cy="2400657"/>
          </a:xfrm>
          <a:prstGeom prst="rect">
            <a:avLst/>
          </a:prstGeom>
          <a:noFill/>
        </p:spPr>
        <p:txBody>
          <a:bodyPr wrap="square" rtlCol="0">
            <a:spAutoFit/>
          </a:bodyPr>
          <a:lstStyle/>
          <a:p>
            <a:pPr algn="r" defTabSz="685800">
              <a:defRPr/>
            </a:pPr>
            <a:r>
              <a:rPr lang="en-US" sz="3000" b="1" dirty="0">
                <a:solidFill>
                  <a:prstClr val="black"/>
                </a:solidFill>
                <a:latin typeface="Calibri" panose="020F0502020204030204"/>
              </a:rPr>
              <a:t>Embodied WF</a:t>
            </a:r>
          </a:p>
          <a:p>
            <a:pPr algn="r" defTabSz="685800">
              <a:defRPr/>
            </a:pPr>
            <a:r>
              <a:rPr lang="en-US" sz="3000" b="1" dirty="0">
                <a:solidFill>
                  <a:srgbClr val="00B050"/>
                </a:solidFill>
                <a:latin typeface="Calibri" panose="020F0502020204030204"/>
              </a:rPr>
              <a:t>Green WF</a:t>
            </a:r>
          </a:p>
          <a:p>
            <a:pPr algn="r" defTabSz="685800">
              <a:defRPr/>
            </a:pPr>
            <a:r>
              <a:rPr lang="en-US" sz="3000" b="1" dirty="0">
                <a:solidFill>
                  <a:prstClr val="white">
                    <a:lumMod val="50000"/>
                  </a:prstClr>
                </a:solidFill>
                <a:latin typeface="Calibri" panose="020F0502020204030204"/>
              </a:rPr>
              <a:t>Grey WF</a:t>
            </a:r>
          </a:p>
          <a:p>
            <a:pPr algn="r" defTabSz="685800">
              <a:defRPr/>
            </a:pPr>
            <a:r>
              <a:rPr lang="en-US" sz="3000" b="1" dirty="0">
                <a:solidFill>
                  <a:prstClr val="black"/>
                </a:solidFill>
                <a:latin typeface="Calibri" panose="020F0502020204030204"/>
              </a:rPr>
              <a:t>+</a:t>
            </a:r>
            <a:r>
              <a:rPr lang="en-US" sz="3000" b="1" dirty="0">
                <a:solidFill>
                  <a:srgbClr val="0066FF"/>
                </a:solidFill>
                <a:latin typeface="Calibri" panose="020F0502020204030204"/>
              </a:rPr>
              <a:t>         Blue WF</a:t>
            </a:r>
          </a:p>
          <a:p>
            <a:pPr algn="r" defTabSz="685800">
              <a:defRPr/>
            </a:pPr>
            <a:r>
              <a:rPr lang="en-US" sz="3000" b="1" dirty="0">
                <a:solidFill>
                  <a:prstClr val="black"/>
                </a:solidFill>
                <a:latin typeface="Calibri" panose="020F0502020204030204"/>
              </a:rPr>
              <a:t>Total Water Footprint</a:t>
            </a:r>
            <a:endParaRPr lang="en-US" sz="3000" dirty="0">
              <a:solidFill>
                <a:prstClr val="black"/>
              </a:solidFill>
              <a:latin typeface="Calibri" panose="020F0502020204030204"/>
            </a:endParaRPr>
          </a:p>
        </p:txBody>
      </p:sp>
      <p:cxnSp>
        <p:nvCxnSpPr>
          <p:cNvPr id="10" name="Straight Connector 9"/>
          <p:cNvCxnSpPr/>
          <p:nvPr/>
        </p:nvCxnSpPr>
        <p:spPr>
          <a:xfrm flipV="1">
            <a:off x="2878931" y="4414837"/>
            <a:ext cx="3286125" cy="142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05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478" y="1612624"/>
            <a:ext cx="6322219" cy="932337"/>
          </a:xfrm>
        </p:spPr>
        <p:txBody>
          <a:bodyPr>
            <a:noAutofit/>
          </a:bodyPr>
          <a:lstStyle/>
          <a:p>
            <a:r>
              <a:rPr lang="en-US" sz="3038" dirty="0"/>
              <a:t>How it works…</a:t>
            </a:r>
            <a:r>
              <a:rPr lang="en-US" sz="2025" dirty="0"/>
              <a:t/>
            </a:r>
            <a:br>
              <a:rPr lang="en-US" sz="2025" dirty="0"/>
            </a:br>
            <a:r>
              <a:rPr lang="en-US" sz="2025" dirty="0"/>
              <a:t>Basic Water Footprint Calculation in </a:t>
            </a:r>
            <a:r>
              <a:rPr lang="en-US" sz="2025" b="1" dirty="0"/>
              <a:t>Nursery Production</a:t>
            </a:r>
          </a:p>
        </p:txBody>
      </p:sp>
      <p:sp>
        <p:nvSpPr>
          <p:cNvPr id="3" name="Date Placeholder 2"/>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4" name="Footer Placeholder 3"/>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5" name="Slide Number Placeholder 4"/>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34</a:t>
            </a:fld>
            <a:endParaRPr lang="en-US">
              <a:latin typeface="Calibri" panose="020F0502020204030204"/>
            </a:endParaRPr>
          </a:p>
        </p:txBody>
      </p:sp>
      <p:sp>
        <p:nvSpPr>
          <p:cNvPr id="6" name="TextBox 5"/>
          <p:cNvSpPr txBox="1"/>
          <p:nvPr/>
        </p:nvSpPr>
        <p:spPr>
          <a:xfrm>
            <a:off x="1514478" y="2587824"/>
            <a:ext cx="5866037" cy="646331"/>
          </a:xfrm>
          <a:prstGeom prst="rect">
            <a:avLst/>
          </a:prstGeom>
          <a:noFill/>
        </p:spPr>
        <p:txBody>
          <a:bodyPr wrap="square" rtlCol="0">
            <a:spAutoFit/>
          </a:bodyPr>
          <a:lstStyle/>
          <a:p>
            <a:pPr defTabSz="685800">
              <a:defRPr/>
            </a:pPr>
            <a:r>
              <a:rPr lang="en-US" b="1" dirty="0">
                <a:solidFill>
                  <a:prstClr val="black"/>
                </a:solidFill>
                <a:latin typeface="Calibri" panose="020F0502020204030204"/>
              </a:rPr>
              <a:t>Embodied WF</a:t>
            </a:r>
            <a:r>
              <a:rPr lang="en-US" dirty="0">
                <a:solidFill>
                  <a:prstClr val="black"/>
                </a:solidFill>
                <a:latin typeface="Calibri" panose="020F0502020204030204"/>
              </a:rPr>
              <a:t> = Weighted volume of water required for fabrication of inputs</a:t>
            </a:r>
          </a:p>
        </p:txBody>
      </p:sp>
      <p:sp>
        <p:nvSpPr>
          <p:cNvPr id="7" name="TextBox 6"/>
          <p:cNvSpPr txBox="1"/>
          <p:nvPr/>
        </p:nvSpPr>
        <p:spPr>
          <a:xfrm>
            <a:off x="4365853" y="3082916"/>
            <a:ext cx="4615915" cy="2169825"/>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Ex. for field production phase of holly in a #3 container…</a:t>
            </a:r>
          </a:p>
          <a:p>
            <a:pPr defTabSz="685800">
              <a:defRPr/>
            </a:pPr>
            <a:endParaRPr lang="en-US" sz="1350" dirty="0">
              <a:solidFill>
                <a:prstClr val="black"/>
              </a:solidFill>
              <a:latin typeface="Calibri" panose="020F0502020204030204"/>
            </a:endParaRPr>
          </a:p>
          <a:p>
            <a:pPr defTabSz="685800">
              <a:defRPr/>
            </a:pPr>
            <a:r>
              <a:rPr lang="en-US" sz="1350" b="1" dirty="0">
                <a:solidFill>
                  <a:prstClr val="black"/>
                </a:solidFill>
                <a:latin typeface="Calibri" panose="020F0502020204030204"/>
              </a:rPr>
              <a:t>Injection molded HDPE plastic container </a:t>
            </a:r>
          </a:p>
          <a:p>
            <a:pPr defTabSz="685800">
              <a:defRPr/>
            </a:pPr>
            <a:r>
              <a:rPr lang="en-US" sz="1350" b="1" dirty="0">
                <a:solidFill>
                  <a:prstClr val="black"/>
                </a:solidFill>
                <a:latin typeface="Calibri" panose="020F0502020204030204"/>
              </a:rPr>
              <a:t>	= 0.534 Gallons (weighted)</a:t>
            </a:r>
          </a:p>
          <a:p>
            <a:pPr defTabSz="685800">
              <a:defRPr/>
            </a:pPr>
            <a:r>
              <a:rPr lang="en-US" sz="1350" b="1" dirty="0">
                <a:solidFill>
                  <a:prstClr val="black"/>
                </a:solidFill>
                <a:latin typeface="Calibri" panose="020F0502020204030204"/>
              </a:rPr>
              <a:t>Herbicides</a:t>
            </a:r>
            <a:r>
              <a:rPr lang="en-US" sz="1350" dirty="0">
                <a:solidFill>
                  <a:prstClr val="black"/>
                </a:solidFill>
                <a:latin typeface="Calibri" panose="020F0502020204030204"/>
              </a:rPr>
              <a:t> (total)</a:t>
            </a:r>
          </a:p>
          <a:p>
            <a:pPr defTabSz="685800">
              <a:defRPr/>
            </a:pPr>
            <a:r>
              <a:rPr lang="en-US" sz="1350" b="1" dirty="0">
                <a:solidFill>
                  <a:prstClr val="black"/>
                </a:solidFill>
                <a:latin typeface="Calibri" panose="020F0502020204030204"/>
              </a:rPr>
              <a:t>	= 0.262 Gallons (weighted)</a:t>
            </a:r>
          </a:p>
          <a:p>
            <a:pPr algn="ctr" defTabSz="685800">
              <a:defRPr/>
            </a:pPr>
            <a:r>
              <a:rPr lang="en-US" sz="1350" b="1" dirty="0">
                <a:solidFill>
                  <a:prstClr val="black"/>
                </a:solidFill>
                <a:latin typeface="Calibri" panose="020F0502020204030204"/>
              </a:rPr>
              <a:t>….</a:t>
            </a:r>
          </a:p>
          <a:p>
            <a:pPr defTabSz="685800">
              <a:defRPr/>
            </a:pPr>
            <a:r>
              <a:rPr lang="en-US" sz="1350" b="1" dirty="0">
                <a:solidFill>
                  <a:prstClr val="black"/>
                </a:solidFill>
                <a:latin typeface="Calibri" panose="020F0502020204030204"/>
              </a:rPr>
              <a:t>Total Embodied WF </a:t>
            </a:r>
          </a:p>
          <a:p>
            <a:pPr defTabSz="685800">
              <a:defRPr/>
            </a:pPr>
            <a:r>
              <a:rPr lang="en-US" sz="1350" b="1" dirty="0">
                <a:solidFill>
                  <a:prstClr val="black"/>
                </a:solidFill>
                <a:latin typeface="Calibri" panose="020F0502020204030204"/>
              </a:rPr>
              <a:t>	= ~ 4.2 Gallons (weighted)</a:t>
            </a:r>
          </a:p>
          <a:p>
            <a:pPr defTabSz="685800">
              <a:defRPr/>
            </a:pPr>
            <a:endParaRPr lang="en-US" sz="1350" b="1" dirty="0">
              <a:solidFill>
                <a:prstClr val="black"/>
              </a:solidFill>
              <a:latin typeface="Calibri" panose="020F0502020204030204"/>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221" y="3211071"/>
            <a:ext cx="2180958" cy="1953065"/>
          </a:xfrm>
          <a:prstGeom prst="rect">
            <a:avLst/>
          </a:prstGeom>
        </p:spPr>
      </p:pic>
    </p:spTree>
    <p:extLst>
      <p:ext uri="{BB962C8B-B14F-4D97-AF65-F5344CB8AC3E}">
        <p14:creationId xmlns:p14="http://schemas.microsoft.com/office/powerpoint/2010/main" val="319530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Water Footprint</a:t>
            </a:r>
            <a:endParaRPr lang="en-US" dirty="0"/>
          </a:p>
        </p:txBody>
      </p:sp>
      <p:sp>
        <p:nvSpPr>
          <p:cNvPr id="3" name="Date Placeholder 2"/>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4" name="Footer Placeholder 3"/>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5" name="Slide Number Placeholder 4"/>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35</a:t>
            </a:fld>
            <a:endParaRPr lang="en-US">
              <a:latin typeface="Calibri" panose="020F0502020204030204"/>
            </a:endParaRPr>
          </a:p>
        </p:txBody>
      </p:sp>
      <p:sp>
        <p:nvSpPr>
          <p:cNvPr id="6" name="TextBox 5"/>
          <p:cNvSpPr txBox="1"/>
          <p:nvPr/>
        </p:nvSpPr>
        <p:spPr>
          <a:xfrm>
            <a:off x="1936355" y="2419758"/>
            <a:ext cx="5305581" cy="323165"/>
          </a:xfrm>
          <a:prstGeom prst="rect">
            <a:avLst/>
          </a:prstGeom>
          <a:noFill/>
        </p:spPr>
        <p:txBody>
          <a:bodyPr wrap="square" rtlCol="0">
            <a:spAutoFit/>
          </a:bodyPr>
          <a:lstStyle/>
          <a:p>
            <a:pPr defTabSz="685800">
              <a:defRPr/>
            </a:pPr>
            <a:r>
              <a:rPr lang="en-US" sz="1500" b="1" dirty="0">
                <a:solidFill>
                  <a:srgbClr val="00B050"/>
                </a:solidFill>
                <a:latin typeface="Calibri" panose="020F0502020204030204"/>
              </a:rPr>
              <a:t>Green WF </a:t>
            </a:r>
            <a:r>
              <a:rPr lang="en-US" sz="1500" dirty="0">
                <a:solidFill>
                  <a:srgbClr val="00B050"/>
                </a:solidFill>
                <a:latin typeface="Calibri" panose="020F0502020204030204"/>
              </a:rPr>
              <a:t>= water used </a:t>
            </a:r>
            <a:r>
              <a:rPr lang="en-US" sz="1500" b="1" i="1" u="sng" dirty="0">
                <a:solidFill>
                  <a:srgbClr val="00B050"/>
                </a:solidFill>
                <a:latin typeface="Calibri" panose="020F0502020204030204"/>
              </a:rPr>
              <a:t>directly</a:t>
            </a:r>
            <a:r>
              <a:rPr lang="en-US" sz="1500" dirty="0">
                <a:solidFill>
                  <a:srgbClr val="00B050"/>
                </a:solidFill>
                <a:latin typeface="Calibri" panose="020F0502020204030204"/>
              </a:rPr>
              <a:t> during atmospheric events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586" y="2962874"/>
            <a:ext cx="2180958" cy="1953065"/>
          </a:xfrm>
          <a:prstGeom prst="rect">
            <a:avLst/>
          </a:prstGeom>
        </p:spPr>
      </p:pic>
      <p:sp>
        <p:nvSpPr>
          <p:cNvPr id="8" name="TextBox 7"/>
          <p:cNvSpPr txBox="1"/>
          <p:nvPr/>
        </p:nvSpPr>
        <p:spPr>
          <a:xfrm>
            <a:off x="4839894" y="3145036"/>
            <a:ext cx="2611041" cy="1338828"/>
          </a:xfrm>
          <a:prstGeom prst="rect">
            <a:avLst/>
          </a:prstGeom>
          <a:noFill/>
        </p:spPr>
        <p:txBody>
          <a:bodyPr wrap="square" rtlCol="0">
            <a:spAutoFit/>
          </a:bodyPr>
          <a:lstStyle/>
          <a:p>
            <a:pPr defTabSz="685800">
              <a:defRPr/>
            </a:pPr>
            <a:r>
              <a:rPr lang="en-US" sz="2025" dirty="0">
                <a:solidFill>
                  <a:prstClr val="black"/>
                </a:solidFill>
                <a:latin typeface="Calibri" panose="020F0502020204030204"/>
              </a:rPr>
              <a:t>Calculated as </a:t>
            </a:r>
          </a:p>
          <a:p>
            <a:pPr defTabSz="685800">
              <a:defRPr/>
            </a:pPr>
            <a:r>
              <a:rPr lang="en-US" sz="2025" dirty="0">
                <a:solidFill>
                  <a:prstClr val="black"/>
                </a:solidFill>
                <a:latin typeface="Calibri" panose="020F0502020204030204"/>
              </a:rPr>
              <a:t>    </a:t>
            </a:r>
            <a:r>
              <a:rPr lang="en-US" sz="2025" b="1" dirty="0">
                <a:solidFill>
                  <a:prstClr val="black"/>
                </a:solidFill>
                <a:latin typeface="Calibri" panose="020F0502020204030204"/>
              </a:rPr>
              <a:t>Volume</a:t>
            </a:r>
            <a:r>
              <a:rPr lang="en-US" sz="2025" dirty="0">
                <a:solidFill>
                  <a:prstClr val="black"/>
                </a:solidFill>
                <a:latin typeface="Calibri" panose="020F0502020204030204"/>
              </a:rPr>
              <a:t> of irrigation events </a:t>
            </a:r>
            <a:r>
              <a:rPr lang="en-US" sz="2025" i="1" dirty="0">
                <a:solidFill>
                  <a:prstClr val="black"/>
                </a:solidFill>
                <a:latin typeface="Calibri" panose="020F0502020204030204"/>
              </a:rPr>
              <a:t>avoided</a:t>
            </a:r>
            <a:r>
              <a:rPr lang="en-US" sz="2025" dirty="0">
                <a:solidFill>
                  <a:prstClr val="black"/>
                </a:solidFill>
                <a:latin typeface="Calibri" panose="020F0502020204030204"/>
              </a:rPr>
              <a:t> due to precipitation</a:t>
            </a:r>
          </a:p>
        </p:txBody>
      </p:sp>
    </p:spTree>
    <p:extLst>
      <p:ext uri="{BB962C8B-B14F-4D97-AF65-F5344CB8AC3E}">
        <p14:creationId xmlns:p14="http://schemas.microsoft.com/office/powerpoint/2010/main" val="359106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4" name="Footer Placeholder 3"/>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5" name="Slide Number Placeholder 4"/>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36</a:t>
            </a:fld>
            <a:endParaRPr lang="en-US">
              <a:latin typeface="Calibri" panose="020F0502020204030204"/>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782" y="2050260"/>
            <a:ext cx="4188619" cy="3141464"/>
          </a:xfrm>
          <a:prstGeom prst="rect">
            <a:avLst/>
          </a:prstGeom>
        </p:spPr>
      </p:pic>
      <p:sp>
        <p:nvSpPr>
          <p:cNvPr id="8" name="TextBox 7"/>
          <p:cNvSpPr txBox="1"/>
          <p:nvPr/>
        </p:nvSpPr>
        <p:spPr>
          <a:xfrm>
            <a:off x="5564981" y="1885952"/>
            <a:ext cx="2114550" cy="3416320"/>
          </a:xfrm>
          <a:prstGeom prst="rect">
            <a:avLst/>
          </a:prstGeom>
          <a:noFill/>
        </p:spPr>
        <p:txBody>
          <a:bodyPr wrap="square" rtlCol="0">
            <a:spAutoFit/>
          </a:bodyPr>
          <a:lstStyle/>
          <a:p>
            <a:pPr defTabSz="685800">
              <a:defRPr/>
            </a:pPr>
            <a:r>
              <a:rPr lang="en-US" b="1" dirty="0">
                <a:solidFill>
                  <a:prstClr val="white">
                    <a:lumMod val="50000"/>
                  </a:prstClr>
                </a:solidFill>
                <a:latin typeface="Calibri" panose="020F0502020204030204"/>
              </a:rPr>
              <a:t>Grey WF </a:t>
            </a:r>
            <a:r>
              <a:rPr lang="en-US" dirty="0">
                <a:solidFill>
                  <a:prstClr val="black"/>
                </a:solidFill>
                <a:latin typeface="Calibri" panose="020F0502020204030204"/>
              </a:rPr>
              <a:t>is “simple”:</a:t>
            </a:r>
          </a:p>
          <a:p>
            <a:pPr defTabSz="685800">
              <a:defRPr/>
            </a:pPr>
            <a:r>
              <a:rPr lang="en-US" dirty="0">
                <a:solidFill>
                  <a:prstClr val="black"/>
                </a:solidFill>
                <a:latin typeface="Calibri" panose="020F0502020204030204"/>
              </a:rPr>
              <a:t>Measure or estimate volume and pollutant load of discharges</a:t>
            </a:r>
          </a:p>
          <a:p>
            <a:pPr defTabSz="685800">
              <a:defRPr/>
            </a:pPr>
            <a:endParaRPr lang="en-US" dirty="0">
              <a:solidFill>
                <a:prstClr val="black"/>
              </a:solidFill>
              <a:latin typeface="Calibri" panose="020F0502020204030204"/>
            </a:endParaRPr>
          </a:p>
          <a:p>
            <a:pPr defTabSz="685800">
              <a:defRPr/>
            </a:pPr>
            <a:r>
              <a:rPr lang="en-US" dirty="0">
                <a:solidFill>
                  <a:prstClr val="black"/>
                </a:solidFill>
                <a:latin typeface="Calibri" panose="020F0502020204030204"/>
              </a:rPr>
              <a:t>Aside from metered additions, </a:t>
            </a:r>
            <a:r>
              <a:rPr lang="en-US" b="1" dirty="0">
                <a:solidFill>
                  <a:srgbClr val="0070C0"/>
                </a:solidFill>
                <a:latin typeface="Calibri" panose="020F0502020204030204"/>
              </a:rPr>
              <a:t>Blue WF</a:t>
            </a:r>
            <a:r>
              <a:rPr lang="en-US" dirty="0">
                <a:solidFill>
                  <a:prstClr val="black"/>
                </a:solidFill>
                <a:latin typeface="Calibri" panose="020F0502020204030204"/>
              </a:rPr>
              <a:t> is complex:</a:t>
            </a:r>
          </a:p>
          <a:p>
            <a:pPr defTabSz="685800">
              <a:defRPr/>
            </a:pPr>
            <a:r>
              <a:rPr lang="en-US" i="1" dirty="0">
                <a:solidFill>
                  <a:prstClr val="black"/>
                </a:solidFill>
                <a:latin typeface="Calibri" panose="020F0502020204030204"/>
              </a:rPr>
              <a:t>How much rainfall runoff is there to capture?</a:t>
            </a:r>
          </a:p>
        </p:txBody>
      </p:sp>
    </p:spTree>
    <p:extLst>
      <p:ext uri="{BB962C8B-B14F-4D97-AF65-F5344CB8AC3E}">
        <p14:creationId xmlns:p14="http://schemas.microsoft.com/office/powerpoint/2010/main" val="202515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 Calculating WF</a:t>
            </a:r>
            <a:endParaRPr lang="en-US" dirty="0"/>
          </a:p>
        </p:txBody>
      </p:sp>
      <p:sp>
        <p:nvSpPr>
          <p:cNvPr id="3" name="Content Placeholder 2"/>
          <p:cNvSpPr>
            <a:spLocks noGrp="1"/>
          </p:cNvSpPr>
          <p:nvPr>
            <p:ph sz="half" idx="1"/>
          </p:nvPr>
        </p:nvSpPr>
        <p:spPr>
          <a:xfrm>
            <a:off x="1370493" y="2777043"/>
            <a:ext cx="3684782" cy="2537908"/>
          </a:xfrm>
        </p:spPr>
        <p:txBody>
          <a:bodyPr>
            <a:normAutofit/>
          </a:bodyPr>
          <a:lstStyle/>
          <a:p>
            <a:pPr>
              <a:buClrTx/>
              <a:buFont typeface="Wingdings" panose="05000000000000000000" pitchFamily="2" charset="2"/>
              <a:buChar char="q"/>
            </a:pPr>
            <a:r>
              <a:rPr lang="en-US" sz="2025" b="1" dirty="0">
                <a:solidFill>
                  <a:schemeClr val="tx1"/>
                </a:solidFill>
              </a:rPr>
              <a:t> Interview Grower </a:t>
            </a:r>
          </a:p>
          <a:p>
            <a:pPr>
              <a:lnSpc>
                <a:spcPct val="100000"/>
              </a:lnSpc>
              <a:spcBef>
                <a:spcPts val="0"/>
              </a:spcBef>
              <a:spcAft>
                <a:spcPts val="0"/>
              </a:spcAft>
              <a:buClr>
                <a:schemeClr val="tx1"/>
              </a:buClr>
              <a:buFont typeface="Wingdings" panose="05000000000000000000" pitchFamily="2" charset="2"/>
              <a:buChar char="q"/>
            </a:pPr>
            <a:r>
              <a:rPr lang="en-US" sz="2025" dirty="0"/>
              <a:t> Complete Checklist</a:t>
            </a:r>
          </a:p>
          <a:p>
            <a:pPr>
              <a:lnSpc>
                <a:spcPct val="100000"/>
              </a:lnSpc>
              <a:spcBef>
                <a:spcPts val="0"/>
              </a:spcBef>
              <a:spcAft>
                <a:spcPts val="0"/>
              </a:spcAft>
              <a:buClr>
                <a:schemeClr val="tx1"/>
              </a:buClr>
              <a:buFont typeface="Wingdings" panose="05000000000000000000" pitchFamily="2" charset="2"/>
              <a:buChar char="q"/>
            </a:pPr>
            <a:r>
              <a:rPr lang="en-US" sz="2025" dirty="0"/>
              <a:t> Get Climate Data (30-Y </a:t>
            </a:r>
            <a:r>
              <a:rPr lang="en-US" sz="2025" dirty="0" err="1"/>
              <a:t>normals</a:t>
            </a:r>
            <a:r>
              <a:rPr lang="en-US" sz="2025" dirty="0"/>
              <a:t>)</a:t>
            </a:r>
          </a:p>
          <a:p>
            <a:pPr>
              <a:lnSpc>
                <a:spcPct val="100000"/>
              </a:lnSpc>
              <a:spcBef>
                <a:spcPts val="0"/>
              </a:spcBef>
              <a:spcAft>
                <a:spcPts val="0"/>
              </a:spcAft>
              <a:buClrTx/>
              <a:buFont typeface="Wingdings" panose="05000000000000000000" pitchFamily="2" charset="2"/>
              <a:buChar char="q"/>
            </a:pPr>
            <a:r>
              <a:rPr lang="en-US" sz="2025" b="1" dirty="0">
                <a:solidFill>
                  <a:srgbClr val="00B050"/>
                </a:solidFill>
              </a:rPr>
              <a:t> Calculate Green WF</a:t>
            </a:r>
            <a:endParaRPr lang="en-US" sz="2025" b="1" dirty="0"/>
          </a:p>
          <a:p>
            <a:pPr>
              <a:lnSpc>
                <a:spcPct val="100000"/>
              </a:lnSpc>
              <a:spcBef>
                <a:spcPts val="0"/>
              </a:spcBef>
              <a:spcAft>
                <a:spcPts val="0"/>
              </a:spcAft>
              <a:buClrTx/>
              <a:buFont typeface="Wingdings" panose="05000000000000000000" pitchFamily="2" charset="2"/>
              <a:buChar char="q"/>
            </a:pPr>
            <a:r>
              <a:rPr lang="en-US" sz="2025" b="1" dirty="0">
                <a:solidFill>
                  <a:schemeClr val="bg1">
                    <a:lumMod val="50000"/>
                  </a:schemeClr>
                </a:solidFill>
              </a:rPr>
              <a:t> Calculate Grey WF</a:t>
            </a:r>
          </a:p>
          <a:p>
            <a:pPr>
              <a:lnSpc>
                <a:spcPct val="100000"/>
              </a:lnSpc>
              <a:spcBef>
                <a:spcPts val="0"/>
              </a:spcBef>
              <a:spcAft>
                <a:spcPts val="0"/>
              </a:spcAft>
              <a:buClrTx/>
              <a:buFont typeface="Wingdings" panose="05000000000000000000" pitchFamily="2" charset="2"/>
              <a:buChar char="q"/>
            </a:pPr>
            <a:r>
              <a:rPr lang="en-US" sz="2025" b="1" dirty="0">
                <a:solidFill>
                  <a:schemeClr val="tx1"/>
                </a:solidFill>
              </a:rPr>
              <a:t> Model Captured Rainfall Runoff</a:t>
            </a:r>
          </a:p>
          <a:p>
            <a:pPr>
              <a:lnSpc>
                <a:spcPct val="100000"/>
              </a:lnSpc>
              <a:spcBef>
                <a:spcPts val="0"/>
              </a:spcBef>
              <a:spcAft>
                <a:spcPts val="0"/>
              </a:spcAft>
              <a:buClrTx/>
              <a:buFont typeface="Wingdings" panose="05000000000000000000" pitchFamily="2" charset="2"/>
              <a:buChar char="q"/>
            </a:pPr>
            <a:r>
              <a:rPr lang="en-US" sz="2025" b="1" dirty="0">
                <a:solidFill>
                  <a:srgbClr val="0070C0"/>
                </a:solidFill>
              </a:rPr>
              <a:t> Calculate Blue WF</a:t>
            </a:r>
          </a:p>
        </p:txBody>
      </p:sp>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37</a:t>
            </a:fld>
            <a:endParaRPr lang="en-US">
              <a:latin typeface="Calibri" panose="020F0502020204030204"/>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068" y="2278737"/>
            <a:ext cx="2362796" cy="3145036"/>
          </a:xfrm>
          <a:prstGeom prst="rect">
            <a:avLst/>
          </a:prstGeom>
        </p:spPr>
      </p:pic>
    </p:spTree>
    <p:extLst>
      <p:ext uri="{BB962C8B-B14F-4D97-AF65-F5344CB8AC3E}">
        <p14:creationId xmlns:p14="http://schemas.microsoft.com/office/powerpoint/2010/main" val="248434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 Calculating Water Footprint</a:t>
            </a:r>
            <a:endParaRPr lang="en-US" dirty="0"/>
          </a:p>
        </p:txBody>
      </p:sp>
      <p:sp>
        <p:nvSpPr>
          <p:cNvPr id="3" name="Content Placeholder 2"/>
          <p:cNvSpPr>
            <a:spLocks noGrp="1"/>
          </p:cNvSpPr>
          <p:nvPr>
            <p:ph sz="half" idx="1"/>
          </p:nvPr>
        </p:nvSpPr>
        <p:spPr>
          <a:xfrm>
            <a:off x="1936141" y="2861374"/>
            <a:ext cx="2593181" cy="1367729"/>
          </a:xfrm>
        </p:spPr>
        <p:txBody>
          <a:bodyPr>
            <a:normAutofit/>
          </a:bodyPr>
          <a:lstStyle/>
          <a:p>
            <a:pPr marL="0" indent="0">
              <a:buNone/>
            </a:pPr>
            <a:r>
              <a:rPr lang="en-US" sz="2700" dirty="0"/>
              <a:t>How much of typical rainfall is caught?</a:t>
            </a:r>
          </a:p>
        </p:txBody>
      </p:sp>
      <p:graphicFrame>
        <p:nvGraphicFramePr>
          <p:cNvPr id="10" name="Content Placeholder 9" descr="Basic Cycle" title="SmartArt"/>
          <p:cNvGraphicFramePr>
            <a:graphicFrameLocks noGrp="1"/>
          </p:cNvGraphicFramePr>
          <p:nvPr>
            <p:ph sz="half" idx="2"/>
            <p:extLst/>
          </p:nvPr>
        </p:nvGraphicFramePr>
        <p:xfrm>
          <a:off x="4614865" y="2375300"/>
          <a:ext cx="2593181" cy="2599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38</a:t>
            </a:fld>
            <a:endParaRPr lang="en-US">
              <a:latin typeface="Calibri" panose="020F0502020204030204"/>
            </a:endParaRPr>
          </a:p>
        </p:txBody>
      </p:sp>
    </p:spTree>
    <p:extLst>
      <p:ext uri="{BB962C8B-B14F-4D97-AF65-F5344CB8AC3E}">
        <p14:creationId xmlns:p14="http://schemas.microsoft.com/office/powerpoint/2010/main" val="331264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a:t>
            </a:r>
            <a:r>
              <a:rPr lang="en-US" b="1" dirty="0" smtClean="0">
                <a:solidFill>
                  <a:srgbClr val="0070C0"/>
                </a:solidFill>
              </a:rPr>
              <a:t>Blue WF</a:t>
            </a:r>
            <a:endParaRPr lang="en-US" b="1" dirty="0">
              <a:solidFill>
                <a:srgbClr val="0070C0"/>
              </a:solidFill>
            </a:endParaRPr>
          </a:p>
        </p:txBody>
      </p:sp>
      <p:sp>
        <p:nvSpPr>
          <p:cNvPr id="3" name="Text Placeholder 2"/>
          <p:cNvSpPr>
            <a:spLocks noGrp="1"/>
          </p:cNvSpPr>
          <p:nvPr>
            <p:ph type="body" idx="1"/>
          </p:nvPr>
        </p:nvSpPr>
        <p:spPr/>
        <p:txBody>
          <a:bodyPr>
            <a:normAutofit/>
          </a:bodyPr>
          <a:lstStyle/>
          <a:p>
            <a:r>
              <a:rPr lang="en-US" sz="2250" dirty="0"/>
              <a:t>Find location</a:t>
            </a:r>
          </a:p>
        </p:txBody>
      </p:sp>
      <p:sp>
        <p:nvSpPr>
          <p:cNvPr id="4" name="Content Placeholder 3"/>
          <p:cNvSpPr>
            <a:spLocks noGrp="1"/>
          </p:cNvSpPr>
          <p:nvPr>
            <p:ph sz="half" idx="2"/>
          </p:nvPr>
        </p:nvSpPr>
        <p:spPr>
          <a:xfrm>
            <a:off x="1583872" y="2891374"/>
            <a:ext cx="2751365" cy="2090500"/>
          </a:xfrm>
        </p:spPr>
        <p:txBody>
          <a:bodyPr>
            <a:normAutofit fontScale="92500"/>
          </a:bodyPr>
          <a:lstStyle/>
          <a:p>
            <a:pPr algn="ctr"/>
            <a:r>
              <a:rPr lang="en-US" sz="3300" dirty="0"/>
              <a:t>Physical address</a:t>
            </a:r>
          </a:p>
          <a:p>
            <a:pPr marL="0" indent="0" algn="ctr">
              <a:buNone/>
            </a:pPr>
            <a:r>
              <a:rPr lang="en-US" sz="3300" dirty="0"/>
              <a:t>or</a:t>
            </a:r>
          </a:p>
          <a:p>
            <a:pPr algn="ctr"/>
            <a:r>
              <a:rPr lang="en-US" sz="3300" dirty="0"/>
              <a:t>GPS Coordinates</a:t>
            </a:r>
          </a:p>
          <a:p>
            <a:pPr marL="0" indent="0">
              <a:buNone/>
            </a:pPr>
            <a:endParaRPr lang="en-US" sz="1800" dirty="0"/>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39</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4" y="2260161"/>
            <a:ext cx="3220046" cy="3289830"/>
          </a:xfrm>
          <a:prstGeom prst="rect">
            <a:avLst/>
          </a:prstGeom>
        </p:spPr>
      </p:pic>
    </p:spTree>
    <p:extLst>
      <p:ext uri="{BB962C8B-B14F-4D97-AF65-F5344CB8AC3E}">
        <p14:creationId xmlns:p14="http://schemas.microsoft.com/office/powerpoint/2010/main" val="241621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89861"/>
            <a:ext cx="9144000" cy="5868140"/>
          </a:xfrm>
          <a:prstGeom prst="rect">
            <a:avLst/>
          </a:prstGeom>
        </p:spPr>
      </p:pic>
    </p:spTree>
    <p:extLst>
      <p:ext uri="{BB962C8B-B14F-4D97-AF65-F5344CB8AC3E}">
        <p14:creationId xmlns:p14="http://schemas.microsoft.com/office/powerpoint/2010/main" val="2148815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3" name="Text Placeholder 2"/>
          <p:cNvSpPr>
            <a:spLocks noGrp="1"/>
          </p:cNvSpPr>
          <p:nvPr>
            <p:ph type="body" idx="1"/>
          </p:nvPr>
        </p:nvSpPr>
        <p:spPr>
          <a:xfrm>
            <a:off x="1436914" y="2546832"/>
            <a:ext cx="2877053" cy="2686477"/>
          </a:xfrm>
        </p:spPr>
        <p:txBody>
          <a:bodyPr>
            <a:normAutofit/>
          </a:bodyPr>
          <a:lstStyle/>
          <a:p>
            <a:r>
              <a:rPr lang="en-US" sz="2400" cap="none" dirty="0"/>
              <a:t>Define production / irrigated area</a:t>
            </a:r>
          </a:p>
          <a:p>
            <a:pPr marL="321446" indent="-321446">
              <a:buFont typeface="Arial" panose="020B0604020202020204" pitchFamily="34" charset="0"/>
              <a:buChar char="•"/>
            </a:pPr>
            <a:r>
              <a:rPr lang="en-US" sz="1800" i="1" cap="none" dirty="0"/>
              <a:t>Models tell us how much runoff can be expected from given rainfall and irrigation</a:t>
            </a:r>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40</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3" y="2260160"/>
            <a:ext cx="3220046" cy="3289830"/>
          </a:xfrm>
          <a:prstGeom prst="rect">
            <a:avLst/>
          </a:prstGeom>
        </p:spPr>
      </p:pic>
    </p:spTree>
    <p:extLst>
      <p:ext uri="{BB962C8B-B14F-4D97-AF65-F5344CB8AC3E}">
        <p14:creationId xmlns:p14="http://schemas.microsoft.com/office/powerpoint/2010/main" val="3952044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3" name="Text Placeholder 2"/>
          <p:cNvSpPr>
            <a:spLocks noGrp="1"/>
          </p:cNvSpPr>
          <p:nvPr>
            <p:ph type="body" idx="1"/>
          </p:nvPr>
        </p:nvSpPr>
        <p:spPr>
          <a:xfrm>
            <a:off x="1412423" y="2850244"/>
            <a:ext cx="3116042" cy="2350406"/>
          </a:xfrm>
        </p:spPr>
        <p:txBody>
          <a:bodyPr>
            <a:normAutofit/>
          </a:bodyPr>
          <a:lstStyle/>
          <a:p>
            <a:r>
              <a:rPr lang="en-US" sz="2250" b="1" cap="none" dirty="0"/>
              <a:t>Define water reservoirs</a:t>
            </a:r>
          </a:p>
          <a:p>
            <a:pPr marL="342900" indent="-342900">
              <a:buClrTx/>
              <a:buFont typeface="Arial" panose="020B0604020202020204" pitchFamily="34" charset="0"/>
              <a:buChar char="•"/>
            </a:pPr>
            <a:r>
              <a:rPr lang="en-US" sz="2250" cap="none" dirty="0"/>
              <a:t> 100% of rainfall captured in reservoir</a:t>
            </a:r>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41</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3" y="2243829"/>
            <a:ext cx="3220046" cy="3289830"/>
          </a:xfrm>
          <a:prstGeom prst="rect">
            <a:avLst/>
          </a:prstGeom>
        </p:spPr>
      </p:pic>
    </p:spTree>
    <p:extLst>
      <p:ext uri="{BB962C8B-B14F-4D97-AF65-F5344CB8AC3E}">
        <p14:creationId xmlns:p14="http://schemas.microsoft.com/office/powerpoint/2010/main" val="239757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3" name="Text Placeholder 2"/>
          <p:cNvSpPr>
            <a:spLocks noGrp="1"/>
          </p:cNvSpPr>
          <p:nvPr>
            <p:ph type="body" idx="1"/>
          </p:nvPr>
        </p:nvSpPr>
        <p:spPr>
          <a:xfrm>
            <a:off x="1477737" y="2416630"/>
            <a:ext cx="2972147" cy="2718707"/>
          </a:xfrm>
        </p:spPr>
        <p:txBody>
          <a:bodyPr>
            <a:normAutofit/>
          </a:bodyPr>
          <a:lstStyle/>
          <a:p>
            <a:r>
              <a:rPr lang="en-US" sz="2700" cap="none" dirty="0"/>
              <a:t>Find boundaries of catchment</a:t>
            </a:r>
          </a:p>
          <a:p>
            <a:pPr marL="675035" lvl="1" indent="-417878">
              <a:buClrTx/>
              <a:buAutoNum type="arabicPeriod"/>
            </a:pPr>
            <a:r>
              <a:rPr lang="en-US" sz="2138" dirty="0"/>
              <a:t>Elevation map</a:t>
            </a:r>
          </a:p>
          <a:p>
            <a:pPr marL="675035" lvl="1" indent="-417878">
              <a:buClrTx/>
              <a:buAutoNum type="arabicPeriod"/>
            </a:pPr>
            <a:r>
              <a:rPr lang="en-US" sz="2138" b="0" dirty="0"/>
              <a:t>Find Flows</a:t>
            </a:r>
          </a:p>
          <a:p>
            <a:pPr marL="675035" lvl="1" indent="-417878">
              <a:buClrTx/>
              <a:buAutoNum type="arabicPeriod"/>
            </a:pPr>
            <a:r>
              <a:rPr lang="en-US" sz="2138" b="0" dirty="0"/>
              <a:t>Boundaries</a:t>
            </a:r>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42</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3" y="2251996"/>
            <a:ext cx="3220046" cy="3289829"/>
          </a:xfrm>
          <a:prstGeom prst="rect">
            <a:avLst/>
          </a:prstGeom>
        </p:spPr>
      </p:pic>
    </p:spTree>
    <p:extLst>
      <p:ext uri="{BB962C8B-B14F-4D97-AF65-F5344CB8AC3E}">
        <p14:creationId xmlns:p14="http://schemas.microsoft.com/office/powerpoint/2010/main" val="364542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11" name="Text Placeholder 2"/>
          <p:cNvSpPr>
            <a:spLocks noGrp="1"/>
          </p:cNvSpPr>
          <p:nvPr>
            <p:ph type="body" idx="1"/>
          </p:nvPr>
        </p:nvSpPr>
        <p:spPr>
          <a:xfrm>
            <a:off x="1477737" y="2416630"/>
            <a:ext cx="2972147" cy="2718707"/>
          </a:xfrm>
        </p:spPr>
        <p:txBody>
          <a:bodyPr>
            <a:normAutofit/>
          </a:bodyPr>
          <a:lstStyle/>
          <a:p>
            <a:r>
              <a:rPr lang="en-US" sz="2700" cap="none" dirty="0"/>
              <a:t>Find boundaries of catchment</a:t>
            </a:r>
          </a:p>
          <a:p>
            <a:pPr marL="675035" lvl="1" indent="-417878">
              <a:buClrTx/>
              <a:buAutoNum type="arabicPeriod"/>
            </a:pPr>
            <a:r>
              <a:rPr lang="en-US" sz="2138" b="0" dirty="0"/>
              <a:t>Elevation map</a:t>
            </a:r>
          </a:p>
          <a:p>
            <a:pPr marL="675035" lvl="1" indent="-417878">
              <a:buClrTx/>
              <a:buAutoNum type="arabicPeriod"/>
            </a:pPr>
            <a:r>
              <a:rPr lang="en-US" sz="2138" dirty="0"/>
              <a:t>Find Flows</a:t>
            </a:r>
          </a:p>
          <a:p>
            <a:pPr marL="675035" lvl="1" indent="-417878">
              <a:buClrTx/>
              <a:buAutoNum type="arabicPeriod"/>
            </a:pPr>
            <a:r>
              <a:rPr lang="en-US" sz="2138" b="0" dirty="0"/>
              <a:t>Boundaries</a:t>
            </a:r>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43</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3" y="2251999"/>
            <a:ext cx="3220046" cy="3289829"/>
          </a:xfrm>
          <a:prstGeom prst="rect">
            <a:avLst/>
          </a:prstGeom>
        </p:spPr>
      </p:pic>
    </p:spTree>
    <p:extLst>
      <p:ext uri="{BB962C8B-B14F-4D97-AF65-F5344CB8AC3E}">
        <p14:creationId xmlns:p14="http://schemas.microsoft.com/office/powerpoint/2010/main" val="110048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12" name="Text Placeholder 2"/>
          <p:cNvSpPr>
            <a:spLocks noGrp="1"/>
          </p:cNvSpPr>
          <p:nvPr>
            <p:ph type="body" idx="1"/>
          </p:nvPr>
        </p:nvSpPr>
        <p:spPr>
          <a:xfrm>
            <a:off x="1477737" y="2416630"/>
            <a:ext cx="2972147" cy="2718707"/>
          </a:xfrm>
        </p:spPr>
        <p:txBody>
          <a:bodyPr>
            <a:normAutofit/>
          </a:bodyPr>
          <a:lstStyle/>
          <a:p>
            <a:r>
              <a:rPr lang="en-US" sz="2700" cap="none" dirty="0"/>
              <a:t>Find boundaries of catchment</a:t>
            </a:r>
          </a:p>
          <a:p>
            <a:pPr marL="675035" lvl="1" indent="-417878">
              <a:buClrTx/>
              <a:buAutoNum type="arabicPeriod"/>
            </a:pPr>
            <a:r>
              <a:rPr lang="en-US" sz="2138" b="0" dirty="0"/>
              <a:t>Elevation map</a:t>
            </a:r>
          </a:p>
          <a:p>
            <a:pPr marL="675035" lvl="1" indent="-417878">
              <a:buClrTx/>
              <a:buAutoNum type="arabicPeriod"/>
            </a:pPr>
            <a:r>
              <a:rPr lang="en-US" sz="2138" b="0" dirty="0"/>
              <a:t>Find Flows</a:t>
            </a:r>
          </a:p>
          <a:p>
            <a:pPr marL="675035" lvl="1" indent="-417878">
              <a:buClrTx/>
              <a:buAutoNum type="arabicPeriod"/>
            </a:pPr>
            <a:r>
              <a:rPr lang="en-US" sz="2138" dirty="0"/>
              <a:t>Boundaries</a:t>
            </a:r>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44</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3" y="2243833"/>
            <a:ext cx="3220046" cy="3289829"/>
          </a:xfrm>
          <a:prstGeom prst="rect">
            <a:avLst/>
          </a:prstGeom>
        </p:spPr>
      </p:pic>
    </p:spTree>
    <p:extLst>
      <p:ext uri="{BB962C8B-B14F-4D97-AF65-F5344CB8AC3E}">
        <p14:creationId xmlns:p14="http://schemas.microsoft.com/office/powerpoint/2010/main" val="221338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11" name="Text Placeholder 2"/>
          <p:cNvSpPr>
            <a:spLocks noGrp="1"/>
          </p:cNvSpPr>
          <p:nvPr>
            <p:ph type="body" idx="1"/>
          </p:nvPr>
        </p:nvSpPr>
        <p:spPr>
          <a:xfrm>
            <a:off x="1298123" y="2606516"/>
            <a:ext cx="3151761" cy="2675777"/>
          </a:xfrm>
        </p:spPr>
        <p:txBody>
          <a:bodyPr>
            <a:normAutofit/>
          </a:bodyPr>
          <a:lstStyle/>
          <a:p>
            <a:r>
              <a:rPr lang="en-US" sz="3000" b="1" cap="none" dirty="0"/>
              <a:t>Define land cover*</a:t>
            </a:r>
          </a:p>
          <a:p>
            <a:r>
              <a:rPr lang="en-US" sz="2250" cap="none" dirty="0"/>
              <a:t>Trees/woods, grasses</a:t>
            </a:r>
          </a:p>
          <a:p>
            <a:endParaRPr lang="en-US" sz="2250" cap="none" dirty="0"/>
          </a:p>
          <a:p>
            <a:r>
              <a:rPr lang="en-US" sz="2250" i="1" cap="none" dirty="0"/>
              <a:t>*only necessary for </a:t>
            </a:r>
            <a:r>
              <a:rPr lang="en-US" sz="2250" i="1" cap="none" dirty="0" err="1"/>
              <a:t>unengineered</a:t>
            </a:r>
            <a:r>
              <a:rPr lang="en-US" sz="2250" i="1" cap="none" dirty="0"/>
              <a:t> areas</a:t>
            </a:r>
            <a:endParaRPr lang="en-US" sz="2138" i="1" cap="none" dirty="0"/>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45</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0" y="2243835"/>
            <a:ext cx="3220045" cy="3289829"/>
          </a:xfrm>
          <a:prstGeom prst="rect">
            <a:avLst/>
          </a:prstGeom>
        </p:spPr>
      </p:pic>
    </p:spTree>
    <p:extLst>
      <p:ext uri="{BB962C8B-B14F-4D97-AF65-F5344CB8AC3E}">
        <p14:creationId xmlns:p14="http://schemas.microsoft.com/office/powerpoint/2010/main" val="422454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 Calculating WF</a:t>
            </a:r>
          </a:p>
        </p:txBody>
      </p:sp>
      <p:sp>
        <p:nvSpPr>
          <p:cNvPr id="11" name="Text Placeholder 2"/>
          <p:cNvSpPr>
            <a:spLocks noGrp="1"/>
          </p:cNvSpPr>
          <p:nvPr>
            <p:ph type="body" idx="1"/>
          </p:nvPr>
        </p:nvSpPr>
        <p:spPr>
          <a:xfrm>
            <a:off x="1857559" y="2606516"/>
            <a:ext cx="2592324" cy="2700270"/>
          </a:xfrm>
        </p:spPr>
        <p:txBody>
          <a:bodyPr>
            <a:normAutofit/>
          </a:bodyPr>
          <a:lstStyle/>
          <a:p>
            <a:r>
              <a:rPr lang="en-US" sz="2700" b="1" cap="none" dirty="0"/>
              <a:t>Find soil drainage types*</a:t>
            </a:r>
          </a:p>
          <a:p>
            <a:endParaRPr lang="en-US" sz="2700" b="1" cap="none" dirty="0"/>
          </a:p>
          <a:p>
            <a:r>
              <a:rPr lang="en-US" sz="2400" i="1" cap="none" dirty="0"/>
              <a:t>*only necessary for </a:t>
            </a:r>
            <a:r>
              <a:rPr lang="en-US" sz="2400" i="1" cap="none" dirty="0" err="1"/>
              <a:t>unengineered</a:t>
            </a:r>
            <a:r>
              <a:rPr lang="en-US" sz="2400" i="1" cap="none" dirty="0"/>
              <a:t> areas</a:t>
            </a:r>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46</a:t>
            </a:fld>
            <a:endParaRPr lang="en-US">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10" y="2251997"/>
            <a:ext cx="3220045" cy="3289829"/>
          </a:xfrm>
          <a:prstGeom prst="rect">
            <a:avLst/>
          </a:prstGeom>
        </p:spPr>
      </p:pic>
    </p:spTree>
    <p:extLst>
      <p:ext uri="{BB962C8B-B14F-4D97-AF65-F5344CB8AC3E}">
        <p14:creationId xmlns:p14="http://schemas.microsoft.com/office/powerpoint/2010/main" val="366663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Rainfall Intensity (monthly)</a:t>
            </a:r>
            <a:endParaRPr lang="en-US" dirty="0"/>
          </a:p>
        </p:txBody>
      </p:sp>
      <p:sp>
        <p:nvSpPr>
          <p:cNvPr id="7" name="Date Placeholder 6"/>
          <p:cNvSpPr>
            <a:spLocks noGrp="1"/>
          </p:cNvSpPr>
          <p:nvPr>
            <p:ph type="dt" sz="half" idx="10"/>
          </p:nvPr>
        </p:nvSpPr>
        <p:spPr/>
        <p:txBody>
          <a:bodyPr/>
          <a:lstStyle/>
          <a:p>
            <a:pPr defTabSz="685800">
              <a:defRPr/>
            </a:pPr>
            <a:r>
              <a:rPr lang="en-US">
                <a:latin typeface="Calibri" panose="020F0502020204030204"/>
              </a:rPr>
              <a:t>July 22, 2012</a:t>
            </a:r>
          </a:p>
        </p:txBody>
      </p:sp>
      <p:sp>
        <p:nvSpPr>
          <p:cNvPr id="8" name="Footer Placeholder 7"/>
          <p:cNvSpPr>
            <a:spLocks noGrp="1"/>
          </p:cNvSpPr>
          <p:nvPr>
            <p:ph type="ftr" sz="quarter" idx="11"/>
          </p:nvPr>
        </p:nvSpPr>
        <p:spPr/>
        <p:txBody>
          <a:bodyPr/>
          <a:lstStyle/>
          <a:p>
            <a:pPr defTabSz="685800">
              <a:defRPr/>
            </a:pPr>
            <a:r>
              <a:rPr lang="en-US">
                <a:latin typeface="Calibri" panose="020F0502020204030204"/>
              </a:rPr>
              <a:t>Footer text here</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47</a:t>
            </a:fld>
            <a:endParaRPr lang="en-US">
              <a:latin typeface="Calibri" panose="020F0502020204030204"/>
            </a:endParaRPr>
          </a:p>
        </p:txBody>
      </p:sp>
      <p:sp>
        <p:nvSpPr>
          <p:cNvPr id="13" name="Rectangle 12"/>
          <p:cNvSpPr/>
          <p:nvPr/>
        </p:nvSpPr>
        <p:spPr>
          <a:xfrm>
            <a:off x="1595736" y="2592415"/>
            <a:ext cx="5433718" cy="334707"/>
          </a:xfrm>
          <a:prstGeom prst="rect">
            <a:avLst/>
          </a:prstGeom>
        </p:spPr>
        <p:txBody>
          <a:bodyPr wrap="square">
            <a:spAutoFit/>
          </a:bodyPr>
          <a:lstStyle/>
          <a:p>
            <a:pPr defTabSz="685800">
              <a:defRPr/>
            </a:pPr>
            <a:r>
              <a:rPr lang="en-US" sz="1575" dirty="0">
                <a:solidFill>
                  <a:prstClr val="black"/>
                </a:solidFill>
                <a:latin typeface="Calibri" panose="020F0502020204030204"/>
              </a:rPr>
              <a:t>Rainfall intensity estimated from 30-year </a:t>
            </a:r>
            <a:r>
              <a:rPr lang="en-US" sz="1575" dirty="0" err="1">
                <a:solidFill>
                  <a:prstClr val="black"/>
                </a:solidFill>
                <a:latin typeface="Calibri" panose="020F0502020204030204"/>
              </a:rPr>
              <a:t>normals</a:t>
            </a:r>
            <a:r>
              <a:rPr lang="en-US" sz="1575" dirty="0">
                <a:solidFill>
                  <a:prstClr val="black"/>
                </a:solidFill>
                <a:latin typeface="Calibri" panose="020F0502020204030204"/>
              </a:rPr>
              <a:t> (1981 – 2010)</a:t>
            </a:r>
          </a:p>
        </p:txBody>
      </p:sp>
      <p:graphicFrame>
        <p:nvGraphicFramePr>
          <p:cNvPr id="15" name="Table 14"/>
          <p:cNvGraphicFramePr>
            <a:graphicFrameLocks noGrp="1"/>
          </p:cNvGraphicFramePr>
          <p:nvPr>
            <p:extLst/>
          </p:nvPr>
        </p:nvGraphicFramePr>
        <p:xfrm>
          <a:off x="1485900" y="3097529"/>
          <a:ext cx="5772151" cy="1860790"/>
        </p:xfrm>
        <a:graphic>
          <a:graphicData uri="http://schemas.openxmlformats.org/drawingml/2006/table">
            <a:tbl>
              <a:tblPr/>
              <a:tblGrid>
                <a:gridCol w="3383174">
                  <a:extLst>
                    <a:ext uri="{9D8B030D-6E8A-4147-A177-3AD203B41FA5}">
                      <a16:colId xmlns:a16="http://schemas.microsoft.com/office/drawing/2014/main" val="2521551952"/>
                    </a:ext>
                  </a:extLst>
                </a:gridCol>
                <a:gridCol w="1212129">
                  <a:extLst>
                    <a:ext uri="{9D8B030D-6E8A-4147-A177-3AD203B41FA5}">
                      <a16:colId xmlns:a16="http://schemas.microsoft.com/office/drawing/2014/main" val="231980108"/>
                    </a:ext>
                  </a:extLst>
                </a:gridCol>
                <a:gridCol w="1176848">
                  <a:extLst>
                    <a:ext uri="{9D8B030D-6E8A-4147-A177-3AD203B41FA5}">
                      <a16:colId xmlns:a16="http://schemas.microsoft.com/office/drawing/2014/main" val="2309430363"/>
                    </a:ext>
                  </a:extLst>
                </a:gridCol>
              </a:tblGrid>
              <a:tr h="372158">
                <a:tc>
                  <a:txBody>
                    <a:bodyPr/>
                    <a:lstStyle/>
                    <a:p>
                      <a:pPr algn="l" fontAlgn="b"/>
                      <a:r>
                        <a:rPr lang="en-US" sz="1600" b="0" i="0" u="none" strike="noStrike" dirty="0">
                          <a:solidFill>
                            <a:srgbClr val="000000"/>
                          </a:solidFill>
                          <a:effectLst/>
                          <a:latin typeface="Calibri" panose="020F0502020204030204" pitchFamily="34" charset="0"/>
                        </a:rPr>
                        <a:t>Rainfall (inches) 30-yr average</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3.33</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Calibri" panose="020F0502020204030204" pitchFamily="34" charset="0"/>
                        </a:rPr>
                        <a:t>3.01</a:t>
                      </a:r>
                    </a:p>
                  </a:txBody>
                  <a:tcPr marL="0" marR="0" marT="0" marB="0" anchor="b">
                    <a:lnL>
                      <a:noFill/>
                    </a:lnL>
                    <a:lnR>
                      <a:noFill/>
                    </a:lnR>
                    <a:lnT>
                      <a:noFill/>
                    </a:lnT>
                    <a:lnB>
                      <a:noFill/>
                    </a:lnB>
                  </a:tcPr>
                </a:tc>
                <a:extLst>
                  <a:ext uri="{0D108BD9-81ED-4DB2-BD59-A6C34878D82A}">
                    <a16:rowId xmlns:a16="http://schemas.microsoft.com/office/drawing/2014/main" val="3738738887"/>
                  </a:ext>
                </a:extLst>
              </a:tr>
              <a:tr h="372158">
                <a:tc>
                  <a:txBody>
                    <a:bodyPr/>
                    <a:lstStyle/>
                    <a:p>
                      <a:pPr algn="l" fontAlgn="b"/>
                      <a:r>
                        <a:rPr lang="en-US" sz="1600" b="0" i="0" u="none" strike="noStrike" dirty="0">
                          <a:solidFill>
                            <a:srgbClr val="000000"/>
                          </a:solidFill>
                          <a:effectLst/>
                          <a:latin typeface="Calibri" panose="020F0502020204030204" pitchFamily="34" charset="0"/>
                        </a:rPr>
                        <a:t>Rainfall events =&gt; 1 inches</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0.8</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0.9</a:t>
                      </a:r>
                    </a:p>
                  </a:txBody>
                  <a:tcPr marL="0" marR="0" marT="0" marB="0" anchor="b">
                    <a:lnL>
                      <a:noFill/>
                    </a:lnL>
                    <a:lnR>
                      <a:noFill/>
                    </a:lnR>
                    <a:lnT>
                      <a:noFill/>
                    </a:lnT>
                    <a:lnB>
                      <a:noFill/>
                    </a:lnB>
                  </a:tcPr>
                </a:tc>
                <a:extLst>
                  <a:ext uri="{0D108BD9-81ED-4DB2-BD59-A6C34878D82A}">
                    <a16:rowId xmlns:a16="http://schemas.microsoft.com/office/drawing/2014/main" val="3130535642"/>
                  </a:ext>
                </a:extLst>
              </a:tr>
              <a:tr h="372158">
                <a:tc>
                  <a:txBody>
                    <a:bodyPr/>
                    <a:lstStyle/>
                    <a:p>
                      <a:pPr algn="l" fontAlgn="b"/>
                      <a:r>
                        <a:rPr lang="en-US" sz="1600" b="0" i="0" u="none" strike="noStrike" dirty="0">
                          <a:solidFill>
                            <a:srgbClr val="000000"/>
                          </a:solidFill>
                          <a:effectLst/>
                          <a:latin typeface="Calibri" panose="020F0502020204030204" pitchFamily="34" charset="0"/>
                        </a:rPr>
                        <a:t>Rainfall events =&gt; 0.5 inches</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2.6</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280060836"/>
                  </a:ext>
                </a:extLst>
              </a:tr>
              <a:tr h="372158">
                <a:tc>
                  <a:txBody>
                    <a:bodyPr/>
                    <a:lstStyle/>
                    <a:p>
                      <a:pPr algn="l" fontAlgn="b"/>
                      <a:r>
                        <a:rPr lang="en-US" sz="1600" b="0" i="0" u="none" strike="noStrike" dirty="0">
                          <a:solidFill>
                            <a:srgbClr val="000000"/>
                          </a:solidFill>
                          <a:effectLst/>
                          <a:latin typeface="Calibri" panose="020F0502020204030204" pitchFamily="34" charset="0"/>
                        </a:rPr>
                        <a:t>Rainfall events =&gt; 0.1 inches</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561256219"/>
                  </a:ext>
                </a:extLst>
              </a:tr>
              <a:tr h="372158">
                <a:tc>
                  <a:txBody>
                    <a:bodyPr/>
                    <a:lstStyle/>
                    <a:p>
                      <a:pPr algn="l" fontAlgn="b"/>
                      <a:r>
                        <a:rPr lang="en-US" sz="1600" b="0" i="0" u="none" strike="noStrike">
                          <a:solidFill>
                            <a:srgbClr val="000000"/>
                          </a:solidFill>
                          <a:effectLst/>
                          <a:latin typeface="Calibri" panose="020F0502020204030204" pitchFamily="34" charset="0"/>
                        </a:rPr>
                        <a:t>Rainfall events =&gt; 0.01 inches</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Calibri" panose="020F0502020204030204" pitchFamily="34" charset="0"/>
                        </a:rPr>
                        <a:t>10.1</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Calibri" panose="020F050202020403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4117309069"/>
                  </a:ext>
                </a:extLst>
              </a:tr>
            </a:tbl>
          </a:graphicData>
        </a:graphic>
      </p:graphicFrame>
      <p:sp>
        <p:nvSpPr>
          <p:cNvPr id="17" name="TextBox 16"/>
          <p:cNvSpPr txBox="1"/>
          <p:nvPr/>
        </p:nvSpPr>
        <p:spPr>
          <a:xfrm>
            <a:off x="5805607" y="2873269"/>
            <a:ext cx="492920" cy="300082"/>
          </a:xfrm>
          <a:prstGeom prst="rect">
            <a:avLst/>
          </a:prstGeom>
          <a:noFill/>
        </p:spPr>
        <p:txBody>
          <a:bodyPr wrap="square" rtlCol="0">
            <a:spAutoFit/>
          </a:bodyPr>
          <a:lstStyle/>
          <a:p>
            <a:pPr defTabSz="685800">
              <a:defRPr/>
            </a:pPr>
            <a:r>
              <a:rPr lang="en-US" sz="1350" b="1" u="sng" dirty="0">
                <a:solidFill>
                  <a:prstClr val="black"/>
                </a:solidFill>
                <a:latin typeface="Calibri" panose="020F0502020204030204"/>
              </a:rPr>
              <a:t>Jan</a:t>
            </a:r>
          </a:p>
        </p:txBody>
      </p:sp>
      <p:sp>
        <p:nvSpPr>
          <p:cNvPr id="18" name="TextBox 17"/>
          <p:cNvSpPr txBox="1"/>
          <p:nvPr/>
        </p:nvSpPr>
        <p:spPr>
          <a:xfrm>
            <a:off x="6927889" y="2873269"/>
            <a:ext cx="492920" cy="300082"/>
          </a:xfrm>
          <a:prstGeom prst="rect">
            <a:avLst/>
          </a:prstGeom>
          <a:noFill/>
        </p:spPr>
        <p:txBody>
          <a:bodyPr wrap="square" rtlCol="0">
            <a:spAutoFit/>
          </a:bodyPr>
          <a:lstStyle/>
          <a:p>
            <a:pPr defTabSz="685800">
              <a:defRPr/>
            </a:pPr>
            <a:r>
              <a:rPr lang="en-US" sz="1350" b="1" u="sng" dirty="0">
                <a:solidFill>
                  <a:prstClr val="black"/>
                </a:solidFill>
                <a:latin typeface="Calibri" panose="020F0502020204030204"/>
              </a:rPr>
              <a:t>Feb</a:t>
            </a:r>
          </a:p>
        </p:txBody>
      </p:sp>
    </p:spTree>
    <p:extLst>
      <p:ext uri="{BB962C8B-B14F-4D97-AF65-F5344CB8AC3E}">
        <p14:creationId xmlns:p14="http://schemas.microsoft.com/office/powerpoint/2010/main" val="167787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21440" y="3149375"/>
            <a:ext cx="1015022" cy="404085"/>
          </a:xfrm>
          <a:prstGeom prst="rect">
            <a:avLst/>
          </a:prstGeom>
          <a:solidFill>
            <a:srgbClr val="FFFF00"/>
          </a:solidFill>
          <a:ln>
            <a:solidFill>
              <a:schemeClr val="tx1"/>
            </a:solidFill>
          </a:ln>
        </p:spPr>
        <p:txBody>
          <a:bodyPr wrap="none" rtlCol="0">
            <a:spAutoFit/>
          </a:bodyPr>
          <a:lstStyle/>
          <a:p>
            <a:pPr algn="ctr" defTabSz="685800">
              <a:defRPr/>
            </a:pPr>
            <a:r>
              <a:rPr lang="en-US" sz="1013" b="1" dirty="0">
                <a:solidFill>
                  <a:prstClr val="black"/>
                </a:solidFill>
                <a:latin typeface="Calibri" panose="020F0502020204030204"/>
              </a:rPr>
              <a:t>Total Captured </a:t>
            </a:r>
          </a:p>
          <a:p>
            <a:pPr algn="ctr" defTabSz="685800">
              <a:defRPr/>
            </a:pPr>
            <a:r>
              <a:rPr lang="en-US" sz="1013" b="1" dirty="0">
                <a:solidFill>
                  <a:prstClr val="black"/>
                </a:solidFill>
                <a:latin typeface="Calibri" panose="020F0502020204030204"/>
              </a:rPr>
              <a:t>Runoff</a:t>
            </a:r>
          </a:p>
        </p:txBody>
      </p:sp>
      <p:graphicFrame>
        <p:nvGraphicFramePr>
          <p:cNvPr id="10" name="Content Placeholder 9" descr="Basic Cycle" title="SmartArt"/>
          <p:cNvGraphicFramePr>
            <a:graphicFrameLocks noGrp="1"/>
          </p:cNvGraphicFramePr>
          <p:nvPr>
            <p:ph sz="half" idx="2"/>
            <p:extLst/>
          </p:nvPr>
        </p:nvGraphicFramePr>
        <p:xfrm>
          <a:off x="1234440" y="1739199"/>
          <a:ext cx="3534473" cy="3004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6"/>
          <p:cNvSpPr>
            <a:spLocks noGrp="1"/>
          </p:cNvSpPr>
          <p:nvPr>
            <p:ph type="dt" sz="half" idx="10"/>
          </p:nvPr>
        </p:nvSpPr>
        <p:spPr/>
        <p:txBody>
          <a:bodyPr/>
          <a:lstStyle/>
          <a:p>
            <a:pPr defTabSz="685800">
              <a:defRPr/>
            </a:pPr>
            <a:r>
              <a:rPr lang="en-US">
                <a:latin typeface="Calibri" panose="020F0502020204030204"/>
              </a:rPr>
              <a:t>July 22, 2012</a:t>
            </a:r>
          </a:p>
        </p:txBody>
      </p:sp>
      <p:sp>
        <p:nvSpPr>
          <p:cNvPr id="8" name="Footer Placeholder 7"/>
          <p:cNvSpPr>
            <a:spLocks noGrp="1"/>
          </p:cNvSpPr>
          <p:nvPr>
            <p:ph type="ftr" sz="quarter" idx="11"/>
          </p:nvPr>
        </p:nvSpPr>
        <p:spPr/>
        <p:txBody>
          <a:bodyPr/>
          <a:lstStyle/>
          <a:p>
            <a:pPr defTabSz="685800">
              <a:defRPr/>
            </a:pPr>
            <a:r>
              <a:rPr lang="en-US">
                <a:latin typeface="Calibri" panose="020F0502020204030204"/>
              </a:rPr>
              <a:t>Footer text here</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48</a:t>
            </a:fld>
            <a:endParaRPr lang="en-US">
              <a:latin typeface="Calibri" panose="020F0502020204030204"/>
            </a:endParaRPr>
          </a:p>
        </p:txBody>
      </p:sp>
      <p:sp>
        <p:nvSpPr>
          <p:cNvPr id="11" name="TextBox 10"/>
          <p:cNvSpPr txBox="1"/>
          <p:nvPr/>
        </p:nvSpPr>
        <p:spPr>
          <a:xfrm>
            <a:off x="4700334" y="2252976"/>
            <a:ext cx="2836069" cy="2896947"/>
          </a:xfrm>
          <a:prstGeom prst="rect">
            <a:avLst/>
          </a:prstGeom>
          <a:noFill/>
        </p:spPr>
        <p:txBody>
          <a:bodyPr wrap="square" rtlCol="0">
            <a:spAutoFit/>
          </a:bodyPr>
          <a:lstStyle/>
          <a:p>
            <a:pPr defTabSz="685800">
              <a:defRPr/>
            </a:pPr>
            <a:r>
              <a:rPr lang="en-US" sz="2025" b="1" dirty="0">
                <a:solidFill>
                  <a:prstClr val="black"/>
                </a:solidFill>
                <a:latin typeface="Calibri" panose="020F0502020204030204"/>
              </a:rPr>
              <a:t>Total Captured Runoff </a:t>
            </a:r>
            <a:r>
              <a:rPr lang="en-US" sz="2025" dirty="0">
                <a:solidFill>
                  <a:prstClr val="black"/>
                </a:solidFill>
                <a:latin typeface="Calibri" panose="020F0502020204030204"/>
              </a:rPr>
              <a:t>is compared with </a:t>
            </a:r>
            <a:r>
              <a:rPr lang="en-US" sz="2025" b="1" dirty="0">
                <a:solidFill>
                  <a:prstClr val="black"/>
                </a:solidFill>
                <a:latin typeface="Calibri" panose="020F0502020204030204"/>
              </a:rPr>
              <a:t>Reservoir Capacity </a:t>
            </a:r>
            <a:r>
              <a:rPr lang="en-US" sz="2025" dirty="0">
                <a:solidFill>
                  <a:prstClr val="black"/>
                </a:solidFill>
                <a:latin typeface="Calibri" panose="020F0502020204030204"/>
              </a:rPr>
              <a:t>and estimated losses to evaporation (monthly)… </a:t>
            </a:r>
          </a:p>
          <a:p>
            <a:pPr defTabSz="685800">
              <a:defRPr/>
            </a:pPr>
            <a:endParaRPr lang="en-US" sz="2025" dirty="0">
              <a:solidFill>
                <a:prstClr val="black"/>
              </a:solidFill>
              <a:latin typeface="Calibri" panose="020F0502020204030204"/>
            </a:endParaRPr>
          </a:p>
          <a:p>
            <a:pPr defTabSz="685800">
              <a:defRPr/>
            </a:pPr>
            <a:r>
              <a:rPr lang="en-US" sz="2025" dirty="0">
                <a:solidFill>
                  <a:prstClr val="black"/>
                </a:solidFill>
                <a:latin typeface="Calibri" panose="020F0502020204030204"/>
              </a:rPr>
              <a:t>You can only capture what you can use </a:t>
            </a:r>
          </a:p>
          <a:p>
            <a:pPr defTabSz="685800">
              <a:defRPr/>
            </a:pPr>
            <a:r>
              <a:rPr lang="en-US" sz="2025" dirty="0">
                <a:solidFill>
                  <a:prstClr val="black"/>
                </a:solidFill>
                <a:latin typeface="Calibri" panose="020F0502020204030204"/>
              </a:rPr>
              <a:t>or hold!</a:t>
            </a:r>
          </a:p>
        </p:txBody>
      </p:sp>
    </p:spTree>
    <p:extLst>
      <p:ext uri="{BB962C8B-B14F-4D97-AF65-F5344CB8AC3E}">
        <p14:creationId xmlns:p14="http://schemas.microsoft.com/office/powerpoint/2010/main" val="360189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4" name="Footer Placeholder 3"/>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5" name="Slide Number Placeholder 4"/>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49</a:t>
            </a:fld>
            <a:endParaRPr lang="en-US">
              <a:latin typeface="Calibri" panose="020F0502020204030204"/>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13" y="1131571"/>
            <a:ext cx="5760719" cy="4320539"/>
          </a:xfrm>
          <a:prstGeom prst="rect">
            <a:avLst/>
          </a:prstGeom>
        </p:spPr>
      </p:pic>
      <p:sp>
        <p:nvSpPr>
          <p:cNvPr id="8" name="TextBox 7"/>
          <p:cNvSpPr txBox="1"/>
          <p:nvPr/>
        </p:nvSpPr>
        <p:spPr>
          <a:xfrm>
            <a:off x="6294812" y="2705809"/>
            <a:ext cx="2114550" cy="923330"/>
          </a:xfrm>
          <a:prstGeom prst="rect">
            <a:avLst/>
          </a:prstGeom>
          <a:noFill/>
        </p:spPr>
        <p:txBody>
          <a:bodyPr wrap="square" rtlCol="0">
            <a:spAutoFit/>
          </a:bodyPr>
          <a:lstStyle/>
          <a:p>
            <a:pPr algn="r" defTabSz="685800">
              <a:defRPr/>
            </a:pPr>
            <a:r>
              <a:rPr lang="en-US" b="1" i="1" dirty="0">
                <a:solidFill>
                  <a:srgbClr val="0070C0"/>
                </a:solidFill>
                <a:latin typeface="Calibri" panose="020F0502020204030204"/>
              </a:rPr>
              <a:t>Captured Rainfall </a:t>
            </a:r>
          </a:p>
          <a:p>
            <a:pPr algn="r" defTabSz="685800">
              <a:defRPr/>
            </a:pPr>
            <a:r>
              <a:rPr lang="en-US" b="1" i="1" u="sng" dirty="0">
                <a:solidFill>
                  <a:srgbClr val="0070C0"/>
                </a:solidFill>
                <a:latin typeface="Calibri" panose="020F0502020204030204"/>
              </a:rPr>
              <a:t>+             Additions</a:t>
            </a:r>
          </a:p>
          <a:p>
            <a:pPr algn="r" defTabSz="685800">
              <a:defRPr/>
            </a:pPr>
            <a:r>
              <a:rPr lang="en-US" b="1" dirty="0">
                <a:solidFill>
                  <a:srgbClr val="0070C0"/>
                </a:solidFill>
                <a:latin typeface="Calibri" panose="020F0502020204030204"/>
              </a:rPr>
              <a:t>Blue Water</a:t>
            </a:r>
          </a:p>
        </p:txBody>
      </p:sp>
    </p:spTree>
    <p:extLst>
      <p:ext uri="{BB962C8B-B14F-4D97-AF65-F5344CB8AC3E}">
        <p14:creationId xmlns:p14="http://schemas.microsoft.com/office/powerpoint/2010/main" val="102520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t>Annual - Average</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72" y="1197429"/>
            <a:ext cx="8013657" cy="5660571"/>
          </a:xfrm>
          <a:prstGeom prst="rect">
            <a:avLst/>
          </a:prstGeom>
        </p:spPr>
      </p:pic>
    </p:spTree>
    <p:extLst>
      <p:ext uri="{BB962C8B-B14F-4D97-AF65-F5344CB8AC3E}">
        <p14:creationId xmlns:p14="http://schemas.microsoft.com/office/powerpoint/2010/main" val="21852709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3" name="Footer Placeholder 2"/>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4" name="Slide Number Placeholder 3"/>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50</a:t>
            </a:fld>
            <a:endParaRPr lang="en-US">
              <a:latin typeface="Calibri" panose="020F0502020204030204"/>
            </a:endParaRPr>
          </a:p>
        </p:txBody>
      </p:sp>
      <p:sp>
        <p:nvSpPr>
          <p:cNvPr id="6" name="TextBox 5"/>
          <p:cNvSpPr txBox="1"/>
          <p:nvPr/>
        </p:nvSpPr>
        <p:spPr>
          <a:xfrm>
            <a:off x="1257300" y="2328864"/>
            <a:ext cx="3886200" cy="2169825"/>
          </a:xfrm>
          <a:prstGeom prst="rect">
            <a:avLst/>
          </a:prstGeom>
          <a:noFill/>
        </p:spPr>
        <p:txBody>
          <a:bodyPr wrap="square" rtlCol="0">
            <a:spAutoFit/>
          </a:bodyPr>
          <a:lstStyle/>
          <a:p>
            <a:pPr algn="r" defTabSz="685800">
              <a:defRPr/>
            </a:pPr>
            <a:r>
              <a:rPr lang="en-US" sz="2700" b="1" dirty="0">
                <a:solidFill>
                  <a:srgbClr val="00B050"/>
                </a:solidFill>
                <a:latin typeface="Calibri" panose="020F0502020204030204"/>
              </a:rPr>
              <a:t>Green Water Volume</a:t>
            </a:r>
          </a:p>
          <a:p>
            <a:pPr algn="r" defTabSz="685800">
              <a:defRPr/>
            </a:pPr>
            <a:r>
              <a:rPr lang="en-US" sz="2700" b="1" dirty="0">
                <a:solidFill>
                  <a:prstClr val="white">
                    <a:lumMod val="50000"/>
                  </a:prstClr>
                </a:solidFill>
                <a:latin typeface="Calibri" panose="020F0502020204030204"/>
              </a:rPr>
              <a:t>Grey Water Volume</a:t>
            </a:r>
          </a:p>
          <a:p>
            <a:pPr algn="r" defTabSz="685800">
              <a:defRPr/>
            </a:pPr>
            <a:r>
              <a:rPr lang="en-US" sz="2700" b="1" dirty="0">
                <a:solidFill>
                  <a:prstClr val="black"/>
                </a:solidFill>
                <a:latin typeface="Calibri" panose="020F0502020204030204"/>
              </a:rPr>
              <a:t>+         </a:t>
            </a:r>
            <a:r>
              <a:rPr lang="en-US" sz="2700" b="1" dirty="0">
                <a:solidFill>
                  <a:srgbClr val="3E8853">
                    <a:lumMod val="75000"/>
                  </a:srgbClr>
                </a:solidFill>
                <a:latin typeface="Calibri" panose="020F0502020204030204"/>
              </a:rPr>
              <a:t>Blue Water Volume</a:t>
            </a:r>
          </a:p>
          <a:p>
            <a:pPr algn="r" defTabSz="685800">
              <a:defRPr/>
            </a:pPr>
            <a:endParaRPr lang="en-US" sz="2700" b="1" dirty="0">
              <a:solidFill>
                <a:prstClr val="black"/>
              </a:solidFill>
              <a:latin typeface="Calibri" panose="020F0502020204030204"/>
            </a:endParaRPr>
          </a:p>
          <a:p>
            <a:pPr algn="r" defTabSz="685800">
              <a:defRPr/>
            </a:pPr>
            <a:r>
              <a:rPr lang="en-US" sz="2700" b="1" dirty="0">
                <a:solidFill>
                  <a:prstClr val="black"/>
                </a:solidFill>
                <a:latin typeface="Calibri" panose="020F0502020204030204"/>
              </a:rPr>
              <a:t>Total Water Volume</a:t>
            </a:r>
            <a:endParaRPr lang="en-US" sz="2700" dirty="0">
              <a:solidFill>
                <a:prstClr val="black"/>
              </a:solidFill>
              <a:latin typeface="Calibri" panose="020F0502020204030204"/>
            </a:endParaRPr>
          </a:p>
        </p:txBody>
      </p:sp>
      <p:cxnSp>
        <p:nvCxnSpPr>
          <p:cNvPr id="7" name="Straight Connector 6"/>
          <p:cNvCxnSpPr/>
          <p:nvPr/>
        </p:nvCxnSpPr>
        <p:spPr>
          <a:xfrm>
            <a:off x="1395471" y="3579019"/>
            <a:ext cx="3683410" cy="142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43513" y="4000818"/>
            <a:ext cx="3165850" cy="438582"/>
          </a:xfrm>
          <a:prstGeom prst="rect">
            <a:avLst/>
          </a:prstGeom>
          <a:noFill/>
        </p:spPr>
        <p:txBody>
          <a:bodyPr wrap="square" rtlCol="0">
            <a:spAutoFit/>
          </a:bodyPr>
          <a:lstStyle/>
          <a:p>
            <a:pPr defTabSz="685800">
              <a:defRPr/>
            </a:pPr>
            <a:r>
              <a:rPr lang="en-US" sz="2250" b="1" dirty="0">
                <a:solidFill>
                  <a:prstClr val="black"/>
                </a:solidFill>
                <a:latin typeface="Calibri" panose="020F0502020204030204"/>
              </a:rPr>
              <a:t>380 m gallons / </a:t>
            </a:r>
            <a:r>
              <a:rPr lang="en-US" sz="2250" b="1" dirty="0" err="1">
                <a:solidFill>
                  <a:prstClr val="black"/>
                </a:solidFill>
                <a:latin typeface="Calibri" panose="020F0502020204030204"/>
              </a:rPr>
              <a:t>yr</a:t>
            </a:r>
            <a:endParaRPr lang="en-US" sz="2250" b="1" dirty="0">
              <a:solidFill>
                <a:prstClr val="black"/>
              </a:solidFill>
              <a:latin typeface="Calibri" panose="020F0502020204030204"/>
            </a:endParaRPr>
          </a:p>
        </p:txBody>
      </p:sp>
      <p:sp>
        <p:nvSpPr>
          <p:cNvPr id="11" name="TextBox 10"/>
          <p:cNvSpPr txBox="1"/>
          <p:nvPr/>
        </p:nvSpPr>
        <p:spPr>
          <a:xfrm>
            <a:off x="5143503" y="2374229"/>
            <a:ext cx="2769338" cy="1234953"/>
          </a:xfrm>
          <a:prstGeom prst="rect">
            <a:avLst/>
          </a:prstGeom>
          <a:noFill/>
        </p:spPr>
        <p:txBody>
          <a:bodyPr wrap="square" rtlCol="0">
            <a:spAutoFit/>
          </a:bodyPr>
          <a:lstStyle/>
          <a:p>
            <a:pPr defTabSz="685800">
              <a:defRPr/>
            </a:pPr>
            <a:r>
              <a:rPr lang="en-US" sz="2475" b="1" dirty="0" smtClean="0">
                <a:solidFill>
                  <a:srgbClr val="00B050"/>
                </a:solidFill>
                <a:latin typeface="Calibri" panose="020F0502020204030204"/>
              </a:rPr>
              <a:t>30 </a:t>
            </a:r>
            <a:r>
              <a:rPr lang="en-US" sz="2475" b="1" dirty="0">
                <a:solidFill>
                  <a:srgbClr val="00B050"/>
                </a:solidFill>
                <a:latin typeface="Calibri" panose="020F0502020204030204"/>
              </a:rPr>
              <a:t>m gallons / </a:t>
            </a:r>
            <a:r>
              <a:rPr lang="en-US" sz="2475" b="1" dirty="0" err="1">
                <a:solidFill>
                  <a:srgbClr val="00B050"/>
                </a:solidFill>
                <a:latin typeface="Calibri" panose="020F0502020204030204"/>
              </a:rPr>
              <a:t>yr</a:t>
            </a:r>
            <a:endParaRPr lang="en-US" sz="2475" b="1" dirty="0">
              <a:solidFill>
                <a:srgbClr val="00B050"/>
              </a:solidFill>
              <a:latin typeface="Calibri" panose="020F0502020204030204"/>
            </a:endParaRPr>
          </a:p>
          <a:p>
            <a:pPr defTabSz="685800">
              <a:defRPr/>
            </a:pPr>
            <a:r>
              <a:rPr lang="en-US" sz="2475" b="1" dirty="0">
                <a:solidFill>
                  <a:prstClr val="white">
                    <a:lumMod val="50000"/>
                  </a:prstClr>
                </a:solidFill>
                <a:latin typeface="Calibri" panose="020F0502020204030204"/>
              </a:rPr>
              <a:t>50 m gallons / </a:t>
            </a:r>
            <a:r>
              <a:rPr lang="en-US" sz="2475" b="1" dirty="0" err="1">
                <a:solidFill>
                  <a:prstClr val="white">
                    <a:lumMod val="50000"/>
                  </a:prstClr>
                </a:solidFill>
                <a:latin typeface="Calibri" panose="020F0502020204030204"/>
              </a:rPr>
              <a:t>yr</a:t>
            </a:r>
            <a:endParaRPr lang="en-US" sz="2475" b="1" dirty="0">
              <a:solidFill>
                <a:prstClr val="white">
                  <a:lumMod val="50000"/>
                </a:prstClr>
              </a:solidFill>
              <a:latin typeface="Calibri" panose="020F0502020204030204"/>
            </a:endParaRPr>
          </a:p>
          <a:p>
            <a:pPr defTabSz="685800">
              <a:defRPr/>
            </a:pPr>
            <a:r>
              <a:rPr lang="en-US" sz="2475" b="1" dirty="0">
                <a:solidFill>
                  <a:srgbClr val="0070C0"/>
                </a:solidFill>
                <a:latin typeface="Calibri" panose="020F0502020204030204"/>
              </a:rPr>
              <a:t>300 m gallons / </a:t>
            </a:r>
            <a:r>
              <a:rPr lang="en-US" sz="2475" b="1" dirty="0" err="1">
                <a:solidFill>
                  <a:srgbClr val="0070C0"/>
                </a:solidFill>
                <a:latin typeface="Calibri" panose="020F0502020204030204"/>
              </a:rPr>
              <a:t>yr</a:t>
            </a:r>
            <a:endParaRPr lang="en-US" sz="2475" b="1" dirty="0">
              <a:solidFill>
                <a:srgbClr val="0070C0"/>
              </a:solidFill>
              <a:latin typeface="Calibri" panose="020F0502020204030204"/>
            </a:endParaRPr>
          </a:p>
        </p:txBody>
      </p:sp>
      <p:sp>
        <p:nvSpPr>
          <p:cNvPr id="12" name="TextBox 11"/>
          <p:cNvSpPr txBox="1"/>
          <p:nvPr/>
        </p:nvSpPr>
        <p:spPr>
          <a:xfrm>
            <a:off x="5243516" y="1953717"/>
            <a:ext cx="1866217" cy="248209"/>
          </a:xfrm>
          <a:prstGeom prst="rect">
            <a:avLst/>
          </a:prstGeom>
          <a:noFill/>
        </p:spPr>
        <p:txBody>
          <a:bodyPr wrap="none" rtlCol="0">
            <a:spAutoFit/>
          </a:bodyPr>
          <a:lstStyle/>
          <a:p>
            <a:pPr defTabSz="685800">
              <a:defRPr/>
            </a:pPr>
            <a:r>
              <a:rPr lang="en-US" sz="1013" dirty="0">
                <a:solidFill>
                  <a:prstClr val="black"/>
                </a:solidFill>
                <a:latin typeface="Calibri" panose="020F0502020204030204"/>
              </a:rPr>
              <a:t>Example Estimated Calculations</a:t>
            </a:r>
          </a:p>
        </p:txBody>
      </p:sp>
      <p:sp>
        <p:nvSpPr>
          <p:cNvPr id="13" name="TextBox 12"/>
          <p:cNvSpPr txBox="1"/>
          <p:nvPr/>
        </p:nvSpPr>
        <p:spPr>
          <a:xfrm>
            <a:off x="4393409" y="4613269"/>
            <a:ext cx="3370282" cy="438582"/>
          </a:xfrm>
          <a:prstGeom prst="rect">
            <a:avLst/>
          </a:prstGeom>
          <a:noFill/>
        </p:spPr>
        <p:txBody>
          <a:bodyPr wrap="none" rtlCol="0">
            <a:spAutoFit/>
          </a:bodyPr>
          <a:lstStyle/>
          <a:p>
            <a:pPr defTabSz="685800">
              <a:defRPr/>
            </a:pPr>
            <a:r>
              <a:rPr lang="en-US" sz="2250" b="1" dirty="0">
                <a:solidFill>
                  <a:prstClr val="black"/>
                </a:solidFill>
                <a:latin typeface="Calibri" panose="020F0502020204030204"/>
              </a:rPr>
              <a:t>For entire catchment area!</a:t>
            </a:r>
          </a:p>
        </p:txBody>
      </p:sp>
    </p:spTree>
    <p:extLst>
      <p:ext uri="{BB962C8B-B14F-4D97-AF65-F5344CB8AC3E}">
        <p14:creationId xmlns:p14="http://schemas.microsoft.com/office/powerpoint/2010/main" val="880610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13" name="Footer Placeholder 2"/>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51</a:t>
            </a:fld>
            <a:endParaRPr lang="en-US">
              <a:latin typeface="Calibri" panose="020F0502020204030204"/>
            </a:endParaRPr>
          </a:p>
        </p:txBody>
      </p:sp>
      <p:sp>
        <p:nvSpPr>
          <p:cNvPr id="8" name="TextBox 7"/>
          <p:cNvSpPr txBox="1"/>
          <p:nvPr/>
        </p:nvSpPr>
        <p:spPr>
          <a:xfrm>
            <a:off x="1666930" y="3104184"/>
            <a:ext cx="5664995" cy="369332"/>
          </a:xfrm>
          <a:prstGeom prst="rect">
            <a:avLst/>
          </a:prstGeom>
          <a:noFill/>
        </p:spPr>
        <p:txBody>
          <a:bodyPr wrap="square" rtlCol="0">
            <a:spAutoFit/>
          </a:bodyPr>
          <a:lstStyle/>
          <a:p>
            <a:pPr defTabSz="685800">
              <a:defRPr/>
            </a:pPr>
            <a:r>
              <a:rPr lang="en-US" dirty="0">
                <a:solidFill>
                  <a:prstClr val="black"/>
                </a:solidFill>
                <a:latin typeface="Calibri" panose="020F0502020204030204"/>
              </a:rPr>
              <a:t>(Total Water Volume per year)(Length of Production Cycle)</a:t>
            </a:r>
          </a:p>
        </p:txBody>
      </p:sp>
      <p:sp>
        <p:nvSpPr>
          <p:cNvPr id="10" name="TextBox 9"/>
          <p:cNvSpPr txBox="1"/>
          <p:nvPr/>
        </p:nvSpPr>
        <p:spPr>
          <a:xfrm>
            <a:off x="1743075" y="3454553"/>
            <a:ext cx="2400300" cy="507831"/>
          </a:xfrm>
          <a:prstGeom prst="rect">
            <a:avLst/>
          </a:prstGeom>
          <a:noFill/>
        </p:spPr>
        <p:txBody>
          <a:bodyPr wrap="square" rtlCol="0">
            <a:spAutoFit/>
          </a:bodyPr>
          <a:lstStyle/>
          <a:p>
            <a:pPr defTabSz="685800">
              <a:defRPr/>
            </a:pPr>
            <a:r>
              <a:rPr lang="en-US" sz="2700" dirty="0">
                <a:solidFill>
                  <a:prstClr val="black"/>
                </a:solidFill>
                <a:latin typeface="Calibri" panose="020F0502020204030204"/>
              </a:rPr>
              <a:t>(Plant Density)</a:t>
            </a:r>
          </a:p>
        </p:txBody>
      </p:sp>
      <p:sp>
        <p:nvSpPr>
          <p:cNvPr id="11" name="TextBox 10"/>
          <p:cNvSpPr txBox="1"/>
          <p:nvPr/>
        </p:nvSpPr>
        <p:spPr>
          <a:xfrm>
            <a:off x="3931500" y="3454555"/>
            <a:ext cx="3400425" cy="507831"/>
          </a:xfrm>
          <a:prstGeom prst="rect">
            <a:avLst/>
          </a:prstGeom>
          <a:noFill/>
        </p:spPr>
        <p:txBody>
          <a:bodyPr wrap="square" rtlCol="0">
            <a:spAutoFit/>
          </a:bodyPr>
          <a:lstStyle/>
          <a:p>
            <a:pPr defTabSz="685800">
              <a:defRPr/>
            </a:pPr>
            <a:r>
              <a:rPr lang="en-US" sz="2700" dirty="0">
                <a:solidFill>
                  <a:prstClr val="black"/>
                </a:solidFill>
                <a:latin typeface="Calibri" panose="020F0502020204030204"/>
              </a:rPr>
              <a:t>(Total Production Area)</a:t>
            </a:r>
          </a:p>
        </p:txBody>
      </p:sp>
      <p:cxnSp>
        <p:nvCxnSpPr>
          <p:cNvPr id="12" name="Straight Connector 11"/>
          <p:cNvCxnSpPr/>
          <p:nvPr/>
        </p:nvCxnSpPr>
        <p:spPr>
          <a:xfrm>
            <a:off x="1831241" y="3440263"/>
            <a:ext cx="5369480" cy="142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66932" y="2030813"/>
            <a:ext cx="4017767" cy="646331"/>
          </a:xfrm>
          <a:prstGeom prst="rect">
            <a:avLst/>
          </a:prstGeom>
          <a:noFill/>
        </p:spPr>
        <p:txBody>
          <a:bodyPr wrap="none" rtlCol="0">
            <a:spAutoFit/>
          </a:bodyPr>
          <a:lstStyle/>
          <a:p>
            <a:pPr defTabSz="685800">
              <a:defRPr/>
            </a:pPr>
            <a:r>
              <a:rPr lang="en-US" b="1" dirty="0">
                <a:solidFill>
                  <a:prstClr val="black"/>
                </a:solidFill>
                <a:latin typeface="Calibri" panose="020F0502020204030204"/>
              </a:rPr>
              <a:t>From Total Water Volume </a:t>
            </a:r>
          </a:p>
          <a:p>
            <a:pPr defTabSz="685800">
              <a:defRPr/>
            </a:pPr>
            <a:r>
              <a:rPr lang="en-US" b="1" dirty="0">
                <a:solidFill>
                  <a:prstClr val="black"/>
                </a:solidFill>
                <a:latin typeface="Calibri" panose="020F0502020204030204"/>
              </a:rPr>
              <a:t>     =&gt; Per Plant Consumptive Water Use:</a:t>
            </a:r>
          </a:p>
        </p:txBody>
      </p:sp>
    </p:spTree>
    <p:extLst>
      <p:ext uri="{BB962C8B-B14F-4D97-AF65-F5344CB8AC3E}">
        <p14:creationId xmlns:p14="http://schemas.microsoft.com/office/powerpoint/2010/main" val="3318887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a:defRPr/>
            </a:pPr>
            <a:r>
              <a:rPr lang="en-US" sz="1400" dirty="0">
                <a:latin typeface="Calibri" panose="020F0502020204030204"/>
              </a:rPr>
              <a:t>July 27, 2017</a:t>
            </a:r>
          </a:p>
        </p:txBody>
      </p:sp>
      <p:sp>
        <p:nvSpPr>
          <p:cNvPr id="4" name="Footer Placeholder 3"/>
          <p:cNvSpPr>
            <a:spLocks noGrp="1"/>
          </p:cNvSpPr>
          <p:nvPr>
            <p:ph type="ftr" sz="quarter" idx="11"/>
          </p:nvPr>
        </p:nvSpPr>
        <p:spPr/>
        <p:txBody>
          <a:bodyPr/>
          <a:lstStyle/>
          <a:p>
            <a:pPr defTabSz="685800">
              <a:defRPr/>
            </a:pPr>
            <a:r>
              <a:rPr lang="en-US" sz="1400" dirty="0">
                <a:latin typeface="Calibri" panose="020F0502020204030204"/>
              </a:rPr>
              <a:t>Understanding Water Footprint of Nursery Production</a:t>
            </a:r>
          </a:p>
        </p:txBody>
      </p:sp>
      <p:sp>
        <p:nvSpPr>
          <p:cNvPr id="5" name="Slide Number Placeholder 4"/>
          <p:cNvSpPr>
            <a:spLocks noGrp="1"/>
          </p:cNvSpPr>
          <p:nvPr>
            <p:ph type="sldNum" sz="quarter" idx="12"/>
          </p:nvPr>
        </p:nvSpPr>
        <p:spPr/>
        <p:txBody>
          <a:bodyPr/>
          <a:lstStyle/>
          <a:p>
            <a:pPr defTabSz="685800">
              <a:defRPr/>
            </a:pPr>
            <a:fld id="{9CD8D479-8942-46E8-A226-A4E01F7A105C}" type="slidenum">
              <a:rPr lang="en-US" sz="1800">
                <a:latin typeface="Calibri" panose="020F0502020204030204"/>
              </a:rPr>
              <a:pPr defTabSz="685800">
                <a:defRPr/>
              </a:pPr>
              <a:t>52</a:t>
            </a:fld>
            <a:endParaRPr lang="en-US" sz="1800">
              <a:latin typeface="Calibri" panose="020F0502020204030204"/>
            </a:endParaRPr>
          </a:p>
        </p:txBody>
      </p:sp>
      <p:graphicFrame>
        <p:nvGraphicFramePr>
          <p:cNvPr id="6" name="Chart 5"/>
          <p:cNvGraphicFramePr>
            <a:graphicFrameLocks/>
          </p:cNvGraphicFramePr>
          <p:nvPr>
            <p:extLst>
              <p:ext uri="{D42A27DB-BD31-4B8C-83A1-F6EECF244321}">
                <p14:modId xmlns:p14="http://schemas.microsoft.com/office/powerpoint/2010/main" val="3045259496"/>
              </p:ext>
            </p:extLst>
          </p:nvPr>
        </p:nvGraphicFramePr>
        <p:xfrm>
          <a:off x="2767779" y="2788212"/>
          <a:ext cx="2751790" cy="32663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34337" y="1224171"/>
            <a:ext cx="8115570" cy="954107"/>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Water Volume of Consumptive Use </a:t>
            </a:r>
            <a:endParaRPr lang="en-US" sz="2800" b="1" dirty="0" smtClean="0">
              <a:solidFill>
                <a:prstClr val="black"/>
              </a:solidFill>
              <a:latin typeface="Calibri" panose="020F0502020204030204"/>
            </a:endParaRPr>
          </a:p>
          <a:p>
            <a:pPr algn="ctr" defTabSz="685800">
              <a:defRPr/>
            </a:pPr>
            <a:r>
              <a:rPr lang="en-US" sz="2800" b="1" dirty="0" smtClean="0">
                <a:solidFill>
                  <a:prstClr val="black"/>
                </a:solidFill>
                <a:latin typeface="Calibri" panose="020F0502020204030204"/>
              </a:rPr>
              <a:t>Characterized </a:t>
            </a:r>
            <a:r>
              <a:rPr lang="en-US" sz="2800" b="1" dirty="0">
                <a:solidFill>
                  <a:prstClr val="black"/>
                </a:solidFill>
                <a:latin typeface="Calibri" panose="020F0502020204030204"/>
              </a:rPr>
              <a:t>by Water Type</a:t>
            </a:r>
          </a:p>
        </p:txBody>
      </p:sp>
      <p:sp>
        <p:nvSpPr>
          <p:cNvPr id="8" name="Rectangle 7"/>
          <p:cNvSpPr/>
          <p:nvPr/>
        </p:nvSpPr>
        <p:spPr>
          <a:xfrm>
            <a:off x="2972154" y="2646114"/>
            <a:ext cx="1040214" cy="584775"/>
          </a:xfrm>
          <a:prstGeom prst="rect">
            <a:avLst/>
          </a:prstGeom>
        </p:spPr>
        <p:txBody>
          <a:bodyPr wrap="square">
            <a:spAutoFit/>
          </a:bodyPr>
          <a:lstStyle/>
          <a:p>
            <a:pPr defTabSz="514312">
              <a:defRPr/>
            </a:pPr>
            <a:r>
              <a:rPr lang="en-US" sz="1600" b="1" dirty="0">
                <a:solidFill>
                  <a:srgbClr val="A5A5A5"/>
                </a:solidFill>
                <a:latin typeface="Calibri" panose="020F0502020204030204" pitchFamily="34" charset="0"/>
              </a:rPr>
              <a:t>9.97 gallons</a:t>
            </a:r>
            <a:endParaRPr lang="en-US" sz="1600" b="1" dirty="0">
              <a:solidFill>
                <a:srgbClr val="A5A5A5"/>
              </a:solidFill>
              <a:latin typeface="Calibri" panose="020F0502020204030204"/>
            </a:endParaRPr>
          </a:p>
        </p:txBody>
      </p:sp>
      <p:sp>
        <p:nvSpPr>
          <p:cNvPr id="9" name="Rectangle 8"/>
          <p:cNvSpPr/>
          <p:nvPr/>
        </p:nvSpPr>
        <p:spPr>
          <a:xfrm>
            <a:off x="4061061" y="2543358"/>
            <a:ext cx="1141737" cy="584775"/>
          </a:xfrm>
          <a:prstGeom prst="rect">
            <a:avLst/>
          </a:prstGeom>
        </p:spPr>
        <p:txBody>
          <a:bodyPr wrap="square">
            <a:spAutoFit/>
          </a:bodyPr>
          <a:lstStyle/>
          <a:p>
            <a:pPr defTabSz="514312">
              <a:defRPr/>
            </a:pPr>
            <a:r>
              <a:rPr lang="en-US" sz="1600" b="1" dirty="0">
                <a:solidFill>
                  <a:srgbClr val="00B050"/>
                </a:solidFill>
                <a:latin typeface="Calibri" panose="020F0502020204030204" pitchFamily="34" charset="0"/>
              </a:rPr>
              <a:t>8.01 gallons</a:t>
            </a:r>
            <a:r>
              <a:rPr lang="en-US" sz="1600" b="1" dirty="0">
                <a:solidFill>
                  <a:srgbClr val="00B050"/>
                </a:solidFill>
                <a:latin typeface="Calibri" panose="020F0502020204030204"/>
              </a:rPr>
              <a:t> </a:t>
            </a:r>
          </a:p>
        </p:txBody>
      </p:sp>
      <p:sp>
        <p:nvSpPr>
          <p:cNvPr id="10" name="Rectangle 9"/>
          <p:cNvSpPr/>
          <p:nvPr/>
        </p:nvSpPr>
        <p:spPr>
          <a:xfrm>
            <a:off x="1790820" y="4264224"/>
            <a:ext cx="1142396" cy="584775"/>
          </a:xfrm>
          <a:prstGeom prst="rect">
            <a:avLst/>
          </a:prstGeom>
        </p:spPr>
        <p:txBody>
          <a:bodyPr wrap="square">
            <a:spAutoFit/>
          </a:bodyPr>
          <a:lstStyle/>
          <a:p>
            <a:pPr defTabSz="514312">
              <a:defRPr/>
            </a:pPr>
            <a:r>
              <a:rPr lang="en-US" sz="1600" b="1" dirty="0">
                <a:solidFill>
                  <a:srgbClr val="0066FF"/>
                </a:solidFill>
                <a:latin typeface="Calibri" panose="020F0502020204030204" pitchFamily="34" charset="0"/>
              </a:rPr>
              <a:t>98.34 gallons</a:t>
            </a:r>
            <a:endParaRPr lang="en-US" sz="1600" b="1" dirty="0">
              <a:solidFill>
                <a:srgbClr val="0066FF"/>
              </a:solidFill>
              <a:latin typeface="Calibri" panose="020F0502020204030204"/>
            </a:endParaRPr>
          </a:p>
        </p:txBody>
      </p:sp>
      <p:sp>
        <p:nvSpPr>
          <p:cNvPr id="11" name="TextBox 10"/>
          <p:cNvSpPr txBox="1"/>
          <p:nvPr/>
        </p:nvSpPr>
        <p:spPr>
          <a:xfrm>
            <a:off x="-184354" y="124769"/>
            <a:ext cx="6821128" cy="461665"/>
          </a:xfrm>
          <a:prstGeom prst="rect">
            <a:avLst/>
          </a:prstGeom>
          <a:noFill/>
        </p:spPr>
        <p:txBody>
          <a:bodyPr wrap="square" rtlCol="0">
            <a:spAutoFit/>
          </a:bodyPr>
          <a:lstStyle/>
          <a:p>
            <a:pPr algn="ctr" defTabSz="685800">
              <a:defRPr/>
            </a:pPr>
            <a:r>
              <a:rPr lang="en-US" sz="2400" b="1" dirty="0">
                <a:solidFill>
                  <a:prstClr val="black"/>
                </a:solidFill>
                <a:latin typeface="Calibri" panose="020F0502020204030204"/>
              </a:rPr>
              <a:t>Ex.  #3 Container </a:t>
            </a:r>
            <a:r>
              <a:rPr lang="en-US" sz="2400" b="1" i="1" dirty="0" err="1" smtClean="0">
                <a:solidFill>
                  <a:prstClr val="black"/>
                </a:solidFill>
                <a:latin typeface="Calibri" panose="020F0502020204030204"/>
              </a:rPr>
              <a:t>Buxus</a:t>
            </a:r>
            <a:r>
              <a:rPr lang="en-US" sz="2400" b="1" i="1" dirty="0" smtClean="0">
                <a:solidFill>
                  <a:prstClr val="black"/>
                </a:solidFill>
                <a:latin typeface="Calibri" panose="020F0502020204030204"/>
              </a:rPr>
              <a:t> (U.S. East Coast)</a:t>
            </a:r>
            <a:endParaRPr lang="en-US" sz="2400" b="1" i="1" dirty="0">
              <a:solidFill>
                <a:prstClr val="black"/>
              </a:solidFill>
              <a:latin typeface="Calibri" panose="020F0502020204030204"/>
            </a:endParaRPr>
          </a:p>
        </p:txBody>
      </p:sp>
      <p:sp>
        <p:nvSpPr>
          <p:cNvPr id="12" name="Rectangle 11"/>
          <p:cNvSpPr/>
          <p:nvPr/>
        </p:nvSpPr>
        <p:spPr>
          <a:xfrm>
            <a:off x="5897154" y="2448550"/>
            <a:ext cx="300377" cy="427700"/>
          </a:xfrm>
          <a:prstGeom prst="rect">
            <a:avLst/>
          </a:prstGeom>
          <a:solidFill>
            <a:srgbClr val="00B050"/>
          </a:solidFill>
          <a:ln cap="rnd">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13" name="Rectangle 12"/>
          <p:cNvSpPr/>
          <p:nvPr/>
        </p:nvSpPr>
        <p:spPr>
          <a:xfrm>
            <a:off x="5896260" y="2897667"/>
            <a:ext cx="300377" cy="427700"/>
          </a:xfrm>
          <a:prstGeom prst="rect">
            <a:avLst/>
          </a:prstGeom>
          <a:solidFill>
            <a:srgbClr val="0066FF"/>
          </a:solidFill>
          <a:ln cap="rnd">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14" name="TextBox 13"/>
          <p:cNvSpPr txBox="1"/>
          <p:nvPr/>
        </p:nvSpPr>
        <p:spPr>
          <a:xfrm>
            <a:off x="6172298" y="2522287"/>
            <a:ext cx="2573496" cy="338554"/>
          </a:xfrm>
          <a:prstGeom prst="rect">
            <a:avLst/>
          </a:prstGeom>
          <a:noFill/>
        </p:spPr>
        <p:txBody>
          <a:bodyPr wrap="square" rtlCol="0">
            <a:spAutoFit/>
          </a:bodyPr>
          <a:lstStyle/>
          <a:p>
            <a:pPr defTabSz="685800">
              <a:defRPr/>
            </a:pPr>
            <a:r>
              <a:rPr lang="en-US" sz="1600" b="1" dirty="0">
                <a:solidFill>
                  <a:srgbClr val="D9E0E6">
                    <a:lumMod val="10000"/>
                  </a:srgbClr>
                </a:solidFill>
                <a:latin typeface="Calibri" panose="020F0502020204030204"/>
              </a:rPr>
              <a:t>Green Water Volume</a:t>
            </a:r>
          </a:p>
        </p:txBody>
      </p:sp>
      <p:sp>
        <p:nvSpPr>
          <p:cNvPr id="15" name="TextBox 14"/>
          <p:cNvSpPr txBox="1"/>
          <p:nvPr/>
        </p:nvSpPr>
        <p:spPr>
          <a:xfrm>
            <a:off x="6172298" y="3422218"/>
            <a:ext cx="2277609" cy="338554"/>
          </a:xfrm>
          <a:prstGeom prst="rect">
            <a:avLst/>
          </a:prstGeom>
          <a:noFill/>
        </p:spPr>
        <p:txBody>
          <a:bodyPr wrap="square" rtlCol="0">
            <a:spAutoFit/>
          </a:bodyPr>
          <a:lstStyle/>
          <a:p>
            <a:pPr defTabSz="685800">
              <a:defRPr/>
            </a:pPr>
            <a:r>
              <a:rPr lang="en-US" sz="1600" b="1" dirty="0">
                <a:solidFill>
                  <a:srgbClr val="D9E0E6">
                    <a:lumMod val="10000"/>
                  </a:srgbClr>
                </a:solidFill>
                <a:latin typeface="Calibri" panose="020F0502020204030204"/>
              </a:rPr>
              <a:t>Grey Water Volume</a:t>
            </a:r>
          </a:p>
        </p:txBody>
      </p:sp>
      <p:sp>
        <p:nvSpPr>
          <p:cNvPr id="16" name="Rectangle 15"/>
          <p:cNvSpPr/>
          <p:nvPr/>
        </p:nvSpPr>
        <p:spPr>
          <a:xfrm>
            <a:off x="5896260" y="3330879"/>
            <a:ext cx="300377" cy="427700"/>
          </a:xfrm>
          <a:prstGeom prst="rect">
            <a:avLst/>
          </a:prstGeom>
          <a:solidFill>
            <a:srgbClr val="A5A5A5"/>
          </a:solidFill>
          <a:ln cap="rnd">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17" name="TextBox 16"/>
          <p:cNvSpPr txBox="1"/>
          <p:nvPr/>
        </p:nvSpPr>
        <p:spPr>
          <a:xfrm>
            <a:off x="6172297" y="2972829"/>
            <a:ext cx="2396515" cy="338554"/>
          </a:xfrm>
          <a:prstGeom prst="rect">
            <a:avLst/>
          </a:prstGeom>
          <a:noFill/>
        </p:spPr>
        <p:txBody>
          <a:bodyPr wrap="square" rtlCol="0">
            <a:spAutoFit/>
          </a:bodyPr>
          <a:lstStyle/>
          <a:p>
            <a:pPr defTabSz="685800">
              <a:defRPr/>
            </a:pPr>
            <a:r>
              <a:rPr lang="en-US" sz="1600" b="1" dirty="0">
                <a:solidFill>
                  <a:srgbClr val="D9E0E6">
                    <a:lumMod val="10000"/>
                  </a:srgbClr>
                </a:solidFill>
                <a:latin typeface="Calibri" panose="020F0502020204030204"/>
              </a:rPr>
              <a:t>Blue Water Volume</a:t>
            </a:r>
          </a:p>
        </p:txBody>
      </p:sp>
      <p:sp>
        <p:nvSpPr>
          <p:cNvPr id="18" name="TextBox 17"/>
          <p:cNvSpPr txBox="1"/>
          <p:nvPr/>
        </p:nvSpPr>
        <p:spPr>
          <a:xfrm>
            <a:off x="5389021" y="5531354"/>
            <a:ext cx="3397923" cy="523220"/>
          </a:xfrm>
          <a:prstGeom prst="rect">
            <a:avLst/>
          </a:prstGeom>
          <a:noFill/>
        </p:spPr>
        <p:txBody>
          <a:bodyPr wrap="square" rtlCol="0">
            <a:spAutoFit/>
          </a:bodyPr>
          <a:lstStyle/>
          <a:p>
            <a:pPr defTabSz="685800">
              <a:defRPr/>
            </a:pPr>
            <a:r>
              <a:rPr lang="en-US" sz="2800" b="1" dirty="0">
                <a:solidFill>
                  <a:prstClr val="black"/>
                </a:solidFill>
                <a:latin typeface="Calibri" panose="020F0502020204030204"/>
              </a:rPr>
              <a:t>Total = 116.32 gallons</a:t>
            </a:r>
          </a:p>
        </p:txBody>
      </p:sp>
    </p:spTree>
    <p:extLst>
      <p:ext uri="{BB962C8B-B14F-4D97-AF65-F5344CB8AC3E}">
        <p14:creationId xmlns:p14="http://schemas.microsoft.com/office/powerpoint/2010/main" val="2336452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defRPr/>
            </a:pPr>
            <a:r>
              <a:rPr lang="en-US" sz="1400"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sz="1400"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sz="1800">
                <a:latin typeface="Calibri" panose="020F0502020204030204"/>
              </a:rPr>
              <a:pPr defTabSz="685800">
                <a:defRPr/>
              </a:pPr>
              <a:t>53</a:t>
            </a:fld>
            <a:endParaRPr lang="en-US" sz="1800">
              <a:latin typeface="Calibri" panose="020F0502020204030204"/>
            </a:endParaRPr>
          </a:p>
        </p:txBody>
      </p:sp>
      <p:sp>
        <p:nvSpPr>
          <p:cNvPr id="9" name="TextBox 8"/>
          <p:cNvSpPr txBox="1"/>
          <p:nvPr/>
        </p:nvSpPr>
        <p:spPr>
          <a:xfrm>
            <a:off x="1304931" y="1223989"/>
            <a:ext cx="6534149" cy="954107"/>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Water Volume of Consumptive Use Characterized by Production Use</a:t>
            </a:r>
          </a:p>
        </p:txBody>
      </p:sp>
      <p:sp>
        <p:nvSpPr>
          <p:cNvPr id="10" name="Rectangle 9"/>
          <p:cNvSpPr/>
          <p:nvPr/>
        </p:nvSpPr>
        <p:spPr>
          <a:xfrm>
            <a:off x="4238258" y="4118233"/>
            <a:ext cx="1259796" cy="338554"/>
          </a:xfrm>
          <a:prstGeom prst="rect">
            <a:avLst/>
          </a:prstGeom>
        </p:spPr>
        <p:txBody>
          <a:bodyPr wrap="square">
            <a:spAutoFit/>
          </a:bodyPr>
          <a:lstStyle/>
          <a:p>
            <a:pPr defTabSz="514312">
              <a:defRPr/>
            </a:pPr>
            <a:r>
              <a:rPr lang="en-US" sz="1600" b="1" dirty="0">
                <a:solidFill>
                  <a:srgbClr val="FA9C43"/>
                </a:solidFill>
                <a:latin typeface="Calibri" panose="020F0502020204030204" pitchFamily="34" charset="0"/>
              </a:rPr>
              <a:t>5.60 gallons</a:t>
            </a:r>
            <a:r>
              <a:rPr lang="en-US" sz="1600" b="1" dirty="0">
                <a:solidFill>
                  <a:srgbClr val="FA9C43"/>
                </a:solidFill>
                <a:latin typeface="Calibri" panose="020F0502020204030204"/>
              </a:rPr>
              <a:t> </a:t>
            </a:r>
          </a:p>
        </p:txBody>
      </p:sp>
      <p:sp>
        <p:nvSpPr>
          <p:cNvPr id="11" name="Rectangle 10"/>
          <p:cNvSpPr/>
          <p:nvPr/>
        </p:nvSpPr>
        <p:spPr>
          <a:xfrm>
            <a:off x="4011584" y="2679067"/>
            <a:ext cx="1382750" cy="338554"/>
          </a:xfrm>
          <a:prstGeom prst="rect">
            <a:avLst/>
          </a:prstGeom>
        </p:spPr>
        <p:txBody>
          <a:bodyPr wrap="square">
            <a:spAutoFit/>
          </a:bodyPr>
          <a:lstStyle/>
          <a:p>
            <a:pPr defTabSz="514312">
              <a:defRPr/>
            </a:pPr>
            <a:r>
              <a:rPr lang="en-US" sz="1600" b="1" dirty="0">
                <a:solidFill>
                  <a:srgbClr val="0C5986"/>
                </a:solidFill>
                <a:latin typeface="Calibri" panose="020F0502020204030204" pitchFamily="34" charset="0"/>
              </a:rPr>
              <a:t>6.41 gallons</a:t>
            </a:r>
            <a:r>
              <a:rPr lang="en-US" sz="1600" b="1" dirty="0">
                <a:solidFill>
                  <a:srgbClr val="0C5986"/>
                </a:solidFill>
                <a:latin typeface="Calibri" panose="020F0502020204030204"/>
              </a:rPr>
              <a:t> </a:t>
            </a:r>
          </a:p>
        </p:txBody>
      </p:sp>
      <p:sp>
        <p:nvSpPr>
          <p:cNvPr id="12" name="Rectangle 11"/>
          <p:cNvSpPr/>
          <p:nvPr/>
        </p:nvSpPr>
        <p:spPr>
          <a:xfrm>
            <a:off x="1769806" y="3779679"/>
            <a:ext cx="1383549" cy="338554"/>
          </a:xfrm>
          <a:prstGeom prst="rect">
            <a:avLst/>
          </a:prstGeom>
        </p:spPr>
        <p:txBody>
          <a:bodyPr wrap="square">
            <a:spAutoFit/>
          </a:bodyPr>
          <a:lstStyle/>
          <a:p>
            <a:pPr defTabSz="514312">
              <a:defRPr/>
            </a:pPr>
            <a:r>
              <a:rPr lang="en-US" sz="1600" b="1" dirty="0">
                <a:solidFill>
                  <a:srgbClr val="AD0707"/>
                </a:solidFill>
                <a:latin typeface="Calibri" panose="020F0502020204030204" pitchFamily="34" charset="0"/>
              </a:rPr>
              <a:t>18.52 gallons</a:t>
            </a:r>
            <a:endParaRPr lang="en-US" sz="1600" b="1" dirty="0">
              <a:solidFill>
                <a:srgbClr val="AD0707"/>
              </a:solidFill>
              <a:latin typeface="Calibri" panose="020F0502020204030204"/>
            </a:endParaRPr>
          </a:p>
        </p:txBody>
      </p:sp>
      <p:sp>
        <p:nvSpPr>
          <p:cNvPr id="13" name="TextBox 12"/>
          <p:cNvSpPr txBox="1"/>
          <p:nvPr/>
        </p:nvSpPr>
        <p:spPr>
          <a:xfrm>
            <a:off x="283767" y="422575"/>
            <a:ext cx="4525502" cy="461665"/>
          </a:xfrm>
          <a:prstGeom prst="rect">
            <a:avLst/>
          </a:prstGeom>
          <a:noFill/>
        </p:spPr>
        <p:txBody>
          <a:bodyPr wrap="square" rtlCol="0">
            <a:spAutoFit/>
          </a:bodyPr>
          <a:lstStyle/>
          <a:p>
            <a:pPr algn="ctr" defTabSz="685800">
              <a:defRPr/>
            </a:pPr>
            <a:r>
              <a:rPr lang="en-US" sz="2400" b="1" dirty="0">
                <a:solidFill>
                  <a:prstClr val="black"/>
                </a:solidFill>
                <a:latin typeface="Calibri" panose="020F0502020204030204"/>
              </a:rPr>
              <a:t>Ex. Greenhouse 72 Cell Tray</a:t>
            </a:r>
          </a:p>
        </p:txBody>
      </p:sp>
      <p:sp>
        <p:nvSpPr>
          <p:cNvPr id="14" name="Rectangle 13"/>
          <p:cNvSpPr/>
          <p:nvPr/>
        </p:nvSpPr>
        <p:spPr>
          <a:xfrm>
            <a:off x="6006450" y="3040638"/>
            <a:ext cx="241845" cy="210608"/>
          </a:xfrm>
          <a:prstGeom prst="rect">
            <a:avLst/>
          </a:prstGeom>
          <a:solidFill>
            <a:srgbClr val="0C5986"/>
          </a:solidFill>
          <a:ln cap="rnd">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16" name="Rectangle 15"/>
          <p:cNvSpPr/>
          <p:nvPr/>
        </p:nvSpPr>
        <p:spPr>
          <a:xfrm>
            <a:off x="6005556" y="3342268"/>
            <a:ext cx="241845" cy="210608"/>
          </a:xfrm>
          <a:prstGeom prst="rect">
            <a:avLst/>
          </a:prstGeom>
          <a:solidFill>
            <a:schemeClr val="accent4">
              <a:lumMod val="60000"/>
              <a:lumOff val="40000"/>
            </a:schemeClr>
          </a:solidFill>
          <a:ln cap="rnd">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17" name="TextBox 16"/>
          <p:cNvSpPr txBox="1"/>
          <p:nvPr/>
        </p:nvSpPr>
        <p:spPr>
          <a:xfrm>
            <a:off x="6248295" y="2948187"/>
            <a:ext cx="2161068" cy="338554"/>
          </a:xfrm>
          <a:prstGeom prst="rect">
            <a:avLst/>
          </a:prstGeom>
          <a:noFill/>
        </p:spPr>
        <p:txBody>
          <a:bodyPr wrap="square" rtlCol="0">
            <a:spAutoFit/>
          </a:bodyPr>
          <a:lstStyle/>
          <a:p>
            <a:pPr defTabSz="685800">
              <a:defRPr/>
            </a:pPr>
            <a:r>
              <a:rPr lang="en-US" sz="1600" b="1" dirty="0">
                <a:solidFill>
                  <a:srgbClr val="D9E0E6">
                    <a:lumMod val="10000"/>
                  </a:srgbClr>
                </a:solidFill>
                <a:latin typeface="Calibri" panose="020F0502020204030204"/>
              </a:rPr>
              <a:t>Misting (4 weeks)</a:t>
            </a:r>
          </a:p>
        </p:txBody>
      </p:sp>
      <p:sp>
        <p:nvSpPr>
          <p:cNvPr id="19" name="TextBox 18"/>
          <p:cNvSpPr txBox="1"/>
          <p:nvPr/>
        </p:nvSpPr>
        <p:spPr>
          <a:xfrm>
            <a:off x="6248295" y="3538403"/>
            <a:ext cx="2615486" cy="338554"/>
          </a:xfrm>
          <a:prstGeom prst="rect">
            <a:avLst/>
          </a:prstGeom>
          <a:noFill/>
        </p:spPr>
        <p:txBody>
          <a:bodyPr wrap="square" rtlCol="0">
            <a:spAutoFit/>
          </a:bodyPr>
          <a:lstStyle/>
          <a:p>
            <a:pPr defTabSz="685800">
              <a:defRPr/>
            </a:pPr>
            <a:r>
              <a:rPr lang="en-US" sz="1600" b="1" dirty="0">
                <a:solidFill>
                  <a:srgbClr val="D9E0E6">
                    <a:lumMod val="10000"/>
                  </a:srgbClr>
                </a:solidFill>
                <a:latin typeface="Calibri" panose="020F0502020204030204"/>
              </a:rPr>
              <a:t>Swamp Cooler (12 Weeks)</a:t>
            </a:r>
          </a:p>
        </p:txBody>
      </p:sp>
      <p:sp>
        <p:nvSpPr>
          <p:cNvPr id="20" name="Rectangle 19"/>
          <p:cNvSpPr/>
          <p:nvPr/>
        </p:nvSpPr>
        <p:spPr>
          <a:xfrm>
            <a:off x="6005556" y="3627996"/>
            <a:ext cx="241845" cy="210608"/>
          </a:xfrm>
          <a:prstGeom prst="rect">
            <a:avLst/>
          </a:prstGeom>
          <a:solidFill>
            <a:srgbClr val="A40707"/>
          </a:solidFill>
          <a:ln cap="rnd">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21" name="TextBox 20"/>
          <p:cNvSpPr txBox="1"/>
          <p:nvPr/>
        </p:nvSpPr>
        <p:spPr>
          <a:xfrm>
            <a:off x="6248295" y="3251246"/>
            <a:ext cx="2161068" cy="338554"/>
          </a:xfrm>
          <a:prstGeom prst="rect">
            <a:avLst/>
          </a:prstGeom>
          <a:noFill/>
        </p:spPr>
        <p:txBody>
          <a:bodyPr wrap="square" rtlCol="0">
            <a:spAutoFit/>
          </a:bodyPr>
          <a:lstStyle/>
          <a:p>
            <a:pPr defTabSz="685800">
              <a:defRPr/>
            </a:pPr>
            <a:r>
              <a:rPr lang="en-US" sz="1600" b="1" dirty="0">
                <a:solidFill>
                  <a:srgbClr val="D9E0E6">
                    <a:lumMod val="10000"/>
                  </a:srgbClr>
                </a:solidFill>
                <a:latin typeface="Calibri" panose="020F0502020204030204"/>
              </a:rPr>
              <a:t>Ebb &amp; Flood (8 Weeks)</a:t>
            </a:r>
          </a:p>
        </p:txBody>
      </p:sp>
      <p:graphicFrame>
        <p:nvGraphicFramePr>
          <p:cNvPr id="22" name="Chart 21"/>
          <p:cNvGraphicFramePr>
            <a:graphicFrameLocks/>
          </p:cNvGraphicFramePr>
          <p:nvPr>
            <p:extLst>
              <p:ext uri="{D42A27DB-BD31-4B8C-83A1-F6EECF244321}">
                <p14:modId xmlns:p14="http://schemas.microsoft.com/office/powerpoint/2010/main" val="2201800817"/>
              </p:ext>
            </p:extLst>
          </p:nvPr>
        </p:nvGraphicFramePr>
        <p:xfrm>
          <a:off x="2440706" y="2430383"/>
          <a:ext cx="2494000" cy="220724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2693459" y="4581669"/>
            <a:ext cx="3854825" cy="523220"/>
          </a:xfrm>
          <a:prstGeom prst="rect">
            <a:avLst/>
          </a:prstGeom>
          <a:noFill/>
        </p:spPr>
        <p:txBody>
          <a:bodyPr wrap="square" rtlCol="0">
            <a:spAutoFit/>
          </a:bodyPr>
          <a:lstStyle/>
          <a:p>
            <a:pPr defTabSz="685800">
              <a:defRPr/>
            </a:pPr>
            <a:r>
              <a:rPr lang="en-US" sz="2800" b="1" dirty="0">
                <a:solidFill>
                  <a:prstClr val="black"/>
                </a:solidFill>
                <a:latin typeface="Calibri" panose="020F0502020204030204"/>
              </a:rPr>
              <a:t>Total = 30.53 gallons</a:t>
            </a:r>
          </a:p>
        </p:txBody>
      </p:sp>
    </p:spTree>
    <p:extLst>
      <p:ext uri="{BB962C8B-B14F-4D97-AF65-F5344CB8AC3E}">
        <p14:creationId xmlns:p14="http://schemas.microsoft.com/office/powerpoint/2010/main" val="383931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54</a:t>
            </a:fld>
            <a:endParaRPr lang="en-US">
              <a:latin typeface="Calibri" panose="020F0502020204030204"/>
            </a:endParaRPr>
          </a:p>
        </p:txBody>
      </p:sp>
      <p:sp>
        <p:nvSpPr>
          <p:cNvPr id="8" name="TextBox 7"/>
          <p:cNvSpPr txBox="1"/>
          <p:nvPr/>
        </p:nvSpPr>
        <p:spPr>
          <a:xfrm>
            <a:off x="845415" y="120427"/>
            <a:ext cx="2473369" cy="403957"/>
          </a:xfrm>
          <a:prstGeom prst="rect">
            <a:avLst/>
          </a:prstGeom>
          <a:noFill/>
        </p:spPr>
        <p:txBody>
          <a:bodyPr wrap="none" rtlCol="0">
            <a:spAutoFit/>
          </a:bodyPr>
          <a:lstStyle/>
          <a:p>
            <a:pPr defTabSz="685800">
              <a:defRPr/>
            </a:pPr>
            <a:r>
              <a:rPr lang="en-US" sz="2025" dirty="0">
                <a:solidFill>
                  <a:prstClr val="black"/>
                </a:solidFill>
                <a:latin typeface="Calibri" panose="020F0502020204030204"/>
              </a:rPr>
              <a:t>What about scarcity? </a:t>
            </a:r>
          </a:p>
        </p:txBody>
      </p:sp>
      <p:pic>
        <p:nvPicPr>
          <p:cNvPr id="3074" name="Picture 2" descr="http://www.arup.com/~/media/Campaigns/Image%20Overlay%20Images/Overlay%20Images/water_scarcity_image_overlay_water_stress_map_880x660.ash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1" y="620669"/>
            <a:ext cx="7586402" cy="56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43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55</a:t>
            </a:fld>
            <a:endParaRPr lang="en-US">
              <a:latin typeface="Calibri" panose="020F0502020204030204"/>
            </a:endParaRPr>
          </a:p>
        </p:txBody>
      </p:sp>
      <p:sp>
        <p:nvSpPr>
          <p:cNvPr id="2" name="Title 1"/>
          <p:cNvSpPr>
            <a:spLocks noGrp="1"/>
          </p:cNvSpPr>
          <p:nvPr>
            <p:ph type="title" idx="4294967295"/>
          </p:nvPr>
        </p:nvSpPr>
        <p:spPr>
          <a:xfrm>
            <a:off x="145473" y="914400"/>
            <a:ext cx="8998527" cy="1282700"/>
          </a:xfrm>
        </p:spPr>
        <p:txBody>
          <a:bodyPr>
            <a:normAutofit fontScale="90000"/>
          </a:bodyPr>
          <a:lstStyle/>
          <a:p>
            <a:pPr algn="ctr"/>
            <a:r>
              <a:rPr lang="en-US" dirty="0" smtClean="0"/>
              <a:t>Water Volume    </a:t>
            </a:r>
            <a:br>
              <a:rPr lang="en-US" dirty="0" smtClean="0"/>
            </a:br>
            <a:r>
              <a:rPr lang="en-US" dirty="0" smtClean="0"/>
              <a:t> </a:t>
            </a:r>
            <a:r>
              <a:rPr lang="en-US" sz="2700" dirty="0"/>
              <a:t>vs.</a:t>
            </a:r>
            <a:r>
              <a:rPr lang="en-US" dirty="0" smtClean="0"/>
              <a:t>      </a:t>
            </a:r>
            <a:br>
              <a:rPr lang="en-US" dirty="0" smtClean="0"/>
            </a:br>
            <a:r>
              <a:rPr lang="en-US" dirty="0" smtClean="0"/>
              <a:t>Weighted Water Volume</a:t>
            </a:r>
            <a:endParaRPr lang="en-US" dirty="0"/>
          </a:p>
        </p:txBody>
      </p:sp>
      <p:sp>
        <p:nvSpPr>
          <p:cNvPr id="10" name="TextBox 9"/>
          <p:cNvSpPr txBox="1"/>
          <p:nvPr/>
        </p:nvSpPr>
        <p:spPr>
          <a:xfrm>
            <a:off x="1268361" y="2359898"/>
            <a:ext cx="2857225" cy="2800767"/>
          </a:xfrm>
          <a:prstGeom prst="rect">
            <a:avLst/>
          </a:prstGeom>
          <a:noFill/>
        </p:spPr>
        <p:txBody>
          <a:bodyPr wrap="square" rtlCol="0">
            <a:spAutoFit/>
          </a:bodyPr>
          <a:lstStyle/>
          <a:p>
            <a:pPr marL="160724" indent="-160724" defTabSz="685800">
              <a:buFont typeface="Arial" panose="020B0604020202020204" pitchFamily="34" charset="0"/>
              <a:buChar char="•"/>
              <a:defRPr/>
            </a:pPr>
            <a:r>
              <a:rPr lang="en-US" sz="1600" dirty="0">
                <a:solidFill>
                  <a:prstClr val="black"/>
                </a:solidFill>
                <a:latin typeface="Calibri" panose="020F0502020204030204"/>
              </a:rPr>
              <a:t>Appropriate for </a:t>
            </a:r>
            <a:r>
              <a:rPr lang="en-US" sz="1600" b="1" dirty="0">
                <a:solidFill>
                  <a:prstClr val="black"/>
                </a:solidFill>
                <a:latin typeface="Calibri" panose="020F0502020204030204"/>
              </a:rPr>
              <a:t>comparing </a:t>
            </a:r>
            <a:r>
              <a:rPr lang="en-US" sz="1600" dirty="0">
                <a:solidFill>
                  <a:prstClr val="black"/>
                </a:solidFill>
                <a:latin typeface="Calibri" panose="020F0502020204030204"/>
              </a:rPr>
              <a:t>changes</a:t>
            </a:r>
            <a:r>
              <a:rPr lang="en-US" sz="1600" b="1" dirty="0">
                <a:solidFill>
                  <a:prstClr val="black"/>
                </a:solidFill>
                <a:latin typeface="Calibri" panose="020F0502020204030204"/>
              </a:rPr>
              <a:t> </a:t>
            </a:r>
            <a:r>
              <a:rPr lang="en-US" sz="1600" dirty="0">
                <a:solidFill>
                  <a:prstClr val="black"/>
                </a:solidFill>
                <a:latin typeface="Calibri" panose="020F0502020204030204"/>
              </a:rPr>
              <a:t>in water use efficiency from </a:t>
            </a:r>
            <a:r>
              <a:rPr lang="en-US" sz="1600" b="1" dirty="0">
                <a:solidFill>
                  <a:prstClr val="black"/>
                </a:solidFill>
                <a:latin typeface="Calibri" panose="020F0502020204030204"/>
              </a:rPr>
              <a:t>system changes </a:t>
            </a:r>
          </a:p>
          <a:p>
            <a:pPr marL="417878" lvl="1" indent="-160724" defTabSz="685800">
              <a:buFont typeface="Arial" panose="020B0604020202020204" pitchFamily="34" charset="0"/>
              <a:buChar char="•"/>
              <a:defRPr/>
            </a:pPr>
            <a:r>
              <a:rPr lang="en-US" sz="1600" dirty="0">
                <a:solidFill>
                  <a:prstClr val="black"/>
                </a:solidFill>
                <a:latin typeface="Calibri" panose="020F0502020204030204"/>
              </a:rPr>
              <a:t>irrigation schedule</a:t>
            </a:r>
          </a:p>
          <a:p>
            <a:pPr marL="417878" lvl="1" indent="-160724" defTabSz="685800">
              <a:buFont typeface="Arial" panose="020B0604020202020204" pitchFamily="34" charset="0"/>
              <a:buChar char="•"/>
              <a:defRPr/>
            </a:pPr>
            <a:r>
              <a:rPr lang="en-US" sz="1600" dirty="0">
                <a:solidFill>
                  <a:prstClr val="black"/>
                </a:solidFill>
                <a:latin typeface="Calibri" panose="020F0502020204030204"/>
              </a:rPr>
              <a:t>recycling techniques</a:t>
            </a:r>
          </a:p>
          <a:p>
            <a:pPr marL="342900" lvl="1" defTabSz="685800">
              <a:defRPr/>
            </a:pPr>
            <a:endParaRPr lang="en-US" sz="1600" dirty="0">
              <a:solidFill>
                <a:prstClr val="black"/>
              </a:solidFill>
              <a:latin typeface="Calibri" panose="020F0502020204030204"/>
            </a:endParaRPr>
          </a:p>
          <a:p>
            <a:pPr marL="160724" indent="-160724" defTabSz="685800">
              <a:buFont typeface="Arial" panose="020B0604020202020204" pitchFamily="34" charset="0"/>
              <a:buChar char="•"/>
              <a:defRPr/>
            </a:pPr>
            <a:r>
              <a:rPr lang="en-US" sz="1600" dirty="0">
                <a:solidFill>
                  <a:prstClr val="black"/>
                </a:solidFill>
                <a:latin typeface="Calibri" panose="020F0502020204030204"/>
              </a:rPr>
              <a:t>Appropriate for </a:t>
            </a:r>
            <a:r>
              <a:rPr lang="en-US" sz="1600" b="1" dirty="0">
                <a:solidFill>
                  <a:prstClr val="black"/>
                </a:solidFill>
                <a:latin typeface="Calibri" panose="020F0502020204030204"/>
              </a:rPr>
              <a:t>comparing system efficiencies </a:t>
            </a:r>
            <a:r>
              <a:rPr lang="en-US" sz="1600" dirty="0">
                <a:solidFill>
                  <a:prstClr val="black"/>
                </a:solidFill>
                <a:latin typeface="Calibri" panose="020F0502020204030204"/>
              </a:rPr>
              <a:t>among similar systems with </a:t>
            </a:r>
            <a:r>
              <a:rPr lang="en-US" sz="1600" b="1" dirty="0">
                <a:solidFill>
                  <a:prstClr val="black"/>
                </a:solidFill>
                <a:latin typeface="Calibri" panose="020F0502020204030204"/>
              </a:rPr>
              <a:t>variable water scarcity</a:t>
            </a:r>
            <a:r>
              <a:rPr lang="en-US" sz="1600" dirty="0">
                <a:solidFill>
                  <a:prstClr val="black"/>
                </a:solidFill>
                <a:latin typeface="Calibri" panose="020F0502020204030204"/>
              </a:rPr>
              <a:t>.</a:t>
            </a:r>
          </a:p>
        </p:txBody>
      </p:sp>
      <p:sp>
        <p:nvSpPr>
          <p:cNvPr id="11" name="TextBox 10"/>
          <p:cNvSpPr txBox="1"/>
          <p:nvPr/>
        </p:nvSpPr>
        <p:spPr>
          <a:xfrm>
            <a:off x="4451996" y="2359898"/>
            <a:ext cx="3354557" cy="2800767"/>
          </a:xfrm>
          <a:prstGeom prst="rect">
            <a:avLst/>
          </a:prstGeom>
          <a:noFill/>
        </p:spPr>
        <p:txBody>
          <a:bodyPr wrap="square" rtlCol="0">
            <a:spAutoFit/>
          </a:bodyPr>
          <a:lstStyle/>
          <a:p>
            <a:pPr marL="160724" indent="-160724" defTabSz="685800">
              <a:buFont typeface="Arial" panose="020B0604020202020204" pitchFamily="34" charset="0"/>
              <a:buChar char="•"/>
              <a:defRPr/>
            </a:pPr>
            <a:r>
              <a:rPr lang="en-US" sz="1600" dirty="0">
                <a:solidFill>
                  <a:prstClr val="black"/>
                </a:solidFill>
                <a:latin typeface="Calibri" panose="020F0502020204030204"/>
              </a:rPr>
              <a:t>Appropriate for </a:t>
            </a:r>
            <a:r>
              <a:rPr lang="en-US" sz="1600" b="1" dirty="0">
                <a:solidFill>
                  <a:prstClr val="black"/>
                </a:solidFill>
                <a:latin typeface="Calibri" panose="020F0502020204030204"/>
              </a:rPr>
              <a:t>comparing environmental impacts </a:t>
            </a:r>
            <a:r>
              <a:rPr lang="en-US" sz="1600" dirty="0">
                <a:solidFill>
                  <a:prstClr val="black"/>
                </a:solidFill>
                <a:latin typeface="Calibri" panose="020F0502020204030204"/>
              </a:rPr>
              <a:t>across systems with variable water scarcity.</a:t>
            </a:r>
          </a:p>
          <a:p>
            <a:pPr marL="342900" lvl="1" defTabSz="685800">
              <a:defRPr/>
            </a:pPr>
            <a:endParaRPr lang="en-US" sz="1600" dirty="0">
              <a:solidFill>
                <a:prstClr val="black"/>
              </a:solidFill>
              <a:latin typeface="Calibri" panose="020F0502020204030204"/>
            </a:endParaRPr>
          </a:p>
          <a:p>
            <a:pPr marL="160724" indent="-160724" defTabSz="685800">
              <a:buFont typeface="Arial" panose="020B0604020202020204" pitchFamily="34" charset="0"/>
              <a:buChar char="•"/>
              <a:defRPr/>
            </a:pPr>
            <a:r>
              <a:rPr lang="en-US" sz="1600" dirty="0">
                <a:solidFill>
                  <a:prstClr val="black"/>
                </a:solidFill>
                <a:latin typeface="Calibri" panose="020F0502020204030204"/>
              </a:rPr>
              <a:t>Appropriate for </a:t>
            </a:r>
            <a:r>
              <a:rPr lang="en-US" sz="1600" b="1" dirty="0">
                <a:solidFill>
                  <a:prstClr val="black"/>
                </a:solidFill>
                <a:latin typeface="Calibri" panose="020F0502020204030204"/>
              </a:rPr>
              <a:t>quantifying</a:t>
            </a:r>
            <a:r>
              <a:rPr lang="en-US" sz="1600" dirty="0">
                <a:solidFill>
                  <a:prstClr val="black"/>
                </a:solidFill>
                <a:latin typeface="Calibri" panose="020F0502020204030204"/>
              </a:rPr>
              <a:t> e</a:t>
            </a:r>
            <a:r>
              <a:rPr lang="en-US" sz="1600" b="1" dirty="0">
                <a:solidFill>
                  <a:prstClr val="black"/>
                </a:solidFill>
                <a:latin typeface="Calibri" panose="020F0502020204030204"/>
              </a:rPr>
              <a:t>nvironmental impact </a:t>
            </a:r>
            <a:r>
              <a:rPr lang="en-US" sz="1600" dirty="0">
                <a:solidFill>
                  <a:prstClr val="black"/>
                </a:solidFill>
                <a:latin typeface="Calibri" panose="020F0502020204030204"/>
              </a:rPr>
              <a:t>to location throughout year.</a:t>
            </a:r>
          </a:p>
          <a:p>
            <a:pPr marL="160724" indent="-160724" defTabSz="685800">
              <a:buFont typeface="Arial" panose="020B0604020202020204" pitchFamily="34" charset="0"/>
              <a:buChar char="•"/>
              <a:defRPr/>
            </a:pPr>
            <a:endParaRPr lang="en-US" sz="1600" dirty="0">
              <a:solidFill>
                <a:prstClr val="black"/>
              </a:solidFill>
              <a:latin typeface="Calibri" panose="020F0502020204030204"/>
            </a:endParaRPr>
          </a:p>
          <a:p>
            <a:pPr marL="160724" indent="-160724" defTabSz="685800">
              <a:buFont typeface="Arial" panose="020B0604020202020204" pitchFamily="34" charset="0"/>
              <a:buChar char="•"/>
              <a:defRPr/>
            </a:pPr>
            <a:r>
              <a:rPr lang="en-US" sz="1600" b="1" dirty="0">
                <a:solidFill>
                  <a:prstClr val="black"/>
                </a:solidFill>
                <a:latin typeface="Calibri" panose="020F0502020204030204"/>
              </a:rPr>
              <a:t>Moving Target!  </a:t>
            </a:r>
            <a:r>
              <a:rPr lang="en-US" sz="1600" dirty="0">
                <a:solidFill>
                  <a:prstClr val="black"/>
                </a:solidFill>
                <a:latin typeface="Calibri" panose="020F0502020204030204"/>
              </a:rPr>
              <a:t>… Changes with shifting climate (availability) and use changes.</a:t>
            </a:r>
          </a:p>
        </p:txBody>
      </p:sp>
    </p:spTree>
    <p:extLst>
      <p:ext uri="{BB962C8B-B14F-4D97-AF65-F5344CB8AC3E}">
        <p14:creationId xmlns:p14="http://schemas.microsoft.com/office/powerpoint/2010/main" val="16764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scarcity calculated?</a:t>
            </a:r>
            <a:endParaRPr lang="en-US" dirty="0"/>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56</a:t>
            </a:fld>
            <a:endParaRPr lang="en-US">
              <a:latin typeface="Calibri" panose="020F0502020204030204"/>
            </a:endParaRPr>
          </a:p>
        </p:txBody>
      </p:sp>
      <p:sp>
        <p:nvSpPr>
          <p:cNvPr id="3" name="TextBox 2"/>
          <p:cNvSpPr txBox="1"/>
          <p:nvPr/>
        </p:nvSpPr>
        <p:spPr>
          <a:xfrm>
            <a:off x="1877787" y="2375808"/>
            <a:ext cx="5233307" cy="2423740"/>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Multiple methods, attempting to answer the question</a:t>
            </a:r>
          </a:p>
          <a:p>
            <a:pPr defTabSz="685800">
              <a:defRPr/>
            </a:pPr>
            <a:r>
              <a:rPr lang="en-US" sz="2400" dirty="0">
                <a:solidFill>
                  <a:prstClr val="black"/>
                </a:solidFill>
                <a:latin typeface="Calibri" panose="020F0502020204030204"/>
              </a:rPr>
              <a:t>“What is the potential to deprive another freshwater user—human or ecosystem—by consuming freshwater in this region?”</a:t>
            </a:r>
          </a:p>
          <a:p>
            <a:pPr defTabSz="685800">
              <a:defRPr/>
            </a:pPr>
            <a:endParaRPr lang="en-US" sz="2400" dirty="0">
              <a:solidFill>
                <a:prstClr val="black"/>
              </a:solidFill>
              <a:latin typeface="Calibri" panose="020F0502020204030204"/>
            </a:endParaRPr>
          </a:p>
          <a:p>
            <a:pPr defTabSz="685800">
              <a:defRPr/>
            </a:pPr>
            <a:r>
              <a:rPr lang="en-US" dirty="0">
                <a:solidFill>
                  <a:prstClr val="black"/>
                </a:solidFill>
                <a:latin typeface="Calibri" panose="020F0502020204030204"/>
              </a:rPr>
              <a:t>Generally expressed as </a:t>
            </a:r>
            <a:r>
              <a:rPr lang="en-US" b="1" dirty="0">
                <a:solidFill>
                  <a:prstClr val="black"/>
                </a:solidFill>
                <a:latin typeface="Calibri" panose="020F0502020204030204"/>
              </a:rPr>
              <a:t>in range between .01 and 100.</a:t>
            </a:r>
          </a:p>
        </p:txBody>
      </p:sp>
    </p:spTree>
    <p:extLst>
      <p:ext uri="{BB962C8B-B14F-4D97-AF65-F5344CB8AC3E}">
        <p14:creationId xmlns:p14="http://schemas.microsoft.com/office/powerpoint/2010/main" val="373795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scarcity calculated?</a:t>
            </a:r>
            <a:endParaRPr lang="en-US" dirty="0"/>
          </a:p>
        </p:txBody>
      </p:sp>
      <p:sp>
        <p:nvSpPr>
          <p:cNvPr id="7" name="Date Placeholder 6"/>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8" name="Footer Placeholder 7"/>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9" name="Slide Number Placeholder 8"/>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57</a:t>
            </a:fld>
            <a:endParaRPr lang="en-US">
              <a:latin typeface="Calibri" panose="020F0502020204030204"/>
            </a:endParaRPr>
          </a:p>
        </p:txBody>
      </p:sp>
      <p:sp>
        <p:nvSpPr>
          <p:cNvPr id="4" name="TextBox 3"/>
          <p:cNvSpPr txBox="1"/>
          <p:nvPr/>
        </p:nvSpPr>
        <p:spPr>
          <a:xfrm>
            <a:off x="1032221" y="4889302"/>
            <a:ext cx="7377142" cy="1015663"/>
          </a:xfrm>
          <a:prstGeom prst="rect">
            <a:avLst/>
          </a:prstGeom>
          <a:noFill/>
        </p:spPr>
        <p:txBody>
          <a:bodyPr wrap="square" rtlCol="0">
            <a:spAutoFit/>
          </a:bodyPr>
          <a:lstStyle/>
          <a:p>
            <a:pPr defTabSz="685800">
              <a:defRPr/>
            </a:pPr>
            <a:r>
              <a:rPr lang="en-US" sz="2000" b="1" dirty="0">
                <a:solidFill>
                  <a:prstClr val="black"/>
                </a:solidFill>
                <a:latin typeface="Calibri" panose="020F0502020204030204"/>
              </a:rPr>
              <a:t>Withdrawal-to-Availability ratio (WTA) ~2008 (early)</a:t>
            </a:r>
          </a:p>
          <a:p>
            <a:pPr defTabSz="685800">
              <a:defRPr/>
            </a:pPr>
            <a:r>
              <a:rPr lang="en-US" sz="2000" b="1" dirty="0">
                <a:solidFill>
                  <a:prstClr val="black"/>
                </a:solidFill>
                <a:latin typeface="Calibri" panose="020F0502020204030204"/>
              </a:rPr>
              <a:t>Consumption-to-Availability ratio (CTA)  ~2012 (common)</a:t>
            </a:r>
          </a:p>
          <a:p>
            <a:pPr defTabSz="685800">
              <a:defRPr/>
            </a:pPr>
            <a:r>
              <a:rPr lang="en-US" sz="2000" b="1" dirty="0">
                <a:solidFill>
                  <a:prstClr val="black"/>
                </a:solidFill>
                <a:latin typeface="Calibri" panose="020F0502020204030204"/>
              </a:rPr>
              <a:t>Inverse of Availability minus Demand (AWARE) ~2017 (new)</a:t>
            </a:r>
          </a:p>
        </p:txBody>
      </p:sp>
      <p:sp>
        <p:nvSpPr>
          <p:cNvPr id="5" name="Rectangle 4"/>
          <p:cNvSpPr/>
          <p:nvPr/>
        </p:nvSpPr>
        <p:spPr>
          <a:xfrm>
            <a:off x="2054504" y="2484597"/>
            <a:ext cx="5034993" cy="923330"/>
          </a:xfrm>
          <a:prstGeom prst="rect">
            <a:avLst/>
          </a:prstGeom>
        </p:spPr>
        <p:txBody>
          <a:bodyPr wrap="square">
            <a:spAutoFit/>
          </a:bodyPr>
          <a:lstStyle/>
          <a:p>
            <a:pPr defTabSz="685800">
              <a:defRPr/>
            </a:pPr>
            <a:r>
              <a:rPr lang="en-US" b="1" dirty="0">
                <a:solidFill>
                  <a:prstClr val="black"/>
                </a:solidFill>
                <a:latin typeface="Calibri" panose="020F0502020204030204"/>
              </a:rPr>
              <a:t>Generally expressed as in range between </a:t>
            </a:r>
          </a:p>
          <a:p>
            <a:pPr defTabSz="685800">
              <a:defRPr/>
            </a:pPr>
            <a:endParaRPr lang="en-US" b="1" dirty="0">
              <a:solidFill>
                <a:prstClr val="black"/>
              </a:solidFill>
              <a:latin typeface="Calibri" panose="020F0502020204030204"/>
            </a:endParaRPr>
          </a:p>
          <a:p>
            <a:pPr algn="ctr" defTabSz="685800">
              <a:defRPr/>
            </a:pPr>
            <a:r>
              <a:rPr lang="en-US" b="1" dirty="0">
                <a:solidFill>
                  <a:schemeClr val="accent2">
                    <a:lumMod val="75000"/>
                  </a:schemeClr>
                </a:solidFill>
                <a:latin typeface="Calibri" panose="020F0502020204030204"/>
              </a:rPr>
              <a:t>.01 </a:t>
            </a:r>
            <a:r>
              <a:rPr lang="en-US" b="1" dirty="0">
                <a:solidFill>
                  <a:prstClr val="black"/>
                </a:solidFill>
                <a:latin typeface="Calibri" panose="020F0502020204030204"/>
              </a:rPr>
              <a:t>----------------------------------------------</a:t>
            </a:r>
            <a:r>
              <a:rPr lang="en-US" b="1" dirty="0">
                <a:solidFill>
                  <a:srgbClr val="C00000"/>
                </a:solidFill>
                <a:latin typeface="Calibri" panose="020F0502020204030204"/>
              </a:rPr>
              <a:t> 100</a:t>
            </a:r>
          </a:p>
        </p:txBody>
      </p:sp>
      <p:sp>
        <p:nvSpPr>
          <p:cNvPr id="6" name="TextBox 5"/>
          <p:cNvSpPr txBox="1"/>
          <p:nvPr/>
        </p:nvSpPr>
        <p:spPr>
          <a:xfrm>
            <a:off x="1595059" y="3362172"/>
            <a:ext cx="1993431" cy="646331"/>
          </a:xfrm>
          <a:prstGeom prst="rect">
            <a:avLst/>
          </a:prstGeom>
          <a:noFill/>
        </p:spPr>
        <p:txBody>
          <a:bodyPr wrap="none" rtlCol="0">
            <a:spAutoFit/>
          </a:bodyPr>
          <a:lstStyle/>
          <a:p>
            <a:pPr algn="ctr" defTabSz="685800">
              <a:defRPr/>
            </a:pPr>
            <a:r>
              <a:rPr lang="en-US" b="1" dirty="0">
                <a:solidFill>
                  <a:prstClr val="black"/>
                </a:solidFill>
                <a:latin typeface="Calibri" panose="020F0502020204030204"/>
              </a:rPr>
              <a:t>Low scarcity</a:t>
            </a:r>
          </a:p>
          <a:p>
            <a:pPr algn="ctr" defTabSz="685800">
              <a:defRPr/>
            </a:pPr>
            <a:r>
              <a:rPr lang="en-US" b="1" dirty="0">
                <a:solidFill>
                  <a:prstClr val="black"/>
                </a:solidFill>
                <a:latin typeface="Calibri" panose="020F0502020204030204"/>
              </a:rPr>
              <a:t>(water abundance)</a:t>
            </a:r>
          </a:p>
        </p:txBody>
      </p:sp>
      <p:sp>
        <p:nvSpPr>
          <p:cNvPr id="10" name="TextBox 9"/>
          <p:cNvSpPr txBox="1"/>
          <p:nvPr/>
        </p:nvSpPr>
        <p:spPr>
          <a:xfrm>
            <a:off x="5476092" y="3336782"/>
            <a:ext cx="1609095" cy="646331"/>
          </a:xfrm>
          <a:prstGeom prst="rect">
            <a:avLst/>
          </a:prstGeom>
          <a:noFill/>
        </p:spPr>
        <p:txBody>
          <a:bodyPr wrap="none" rtlCol="0">
            <a:spAutoFit/>
          </a:bodyPr>
          <a:lstStyle/>
          <a:p>
            <a:pPr algn="ctr" defTabSz="685800">
              <a:defRPr/>
            </a:pPr>
            <a:r>
              <a:rPr lang="en-US" b="1" dirty="0">
                <a:solidFill>
                  <a:prstClr val="black"/>
                </a:solidFill>
                <a:latin typeface="Calibri" panose="020F0502020204030204"/>
              </a:rPr>
              <a:t>High scarcity</a:t>
            </a:r>
          </a:p>
          <a:p>
            <a:pPr algn="ctr" defTabSz="685800">
              <a:defRPr/>
            </a:pPr>
            <a:r>
              <a:rPr lang="en-US" b="1" dirty="0">
                <a:solidFill>
                  <a:prstClr val="black"/>
                </a:solidFill>
                <a:latin typeface="Calibri" panose="020F0502020204030204"/>
              </a:rPr>
              <a:t>(water limited)</a:t>
            </a:r>
          </a:p>
        </p:txBody>
      </p:sp>
      <p:sp>
        <p:nvSpPr>
          <p:cNvPr id="11" name="TextBox 10"/>
          <p:cNvSpPr txBox="1"/>
          <p:nvPr/>
        </p:nvSpPr>
        <p:spPr>
          <a:xfrm>
            <a:off x="822960" y="4598796"/>
            <a:ext cx="2157450" cy="369332"/>
          </a:xfrm>
          <a:prstGeom prst="rect">
            <a:avLst/>
          </a:prstGeom>
          <a:noFill/>
        </p:spPr>
        <p:txBody>
          <a:bodyPr wrap="none" rtlCol="0">
            <a:spAutoFit/>
          </a:bodyPr>
          <a:lstStyle/>
          <a:p>
            <a:pPr defTabSz="685800">
              <a:defRPr/>
            </a:pPr>
            <a:r>
              <a:rPr lang="en-US" b="1" dirty="0">
                <a:solidFill>
                  <a:prstClr val="black"/>
                </a:solidFill>
                <a:latin typeface="Calibri" panose="020F0502020204030204"/>
              </a:rPr>
              <a:t>Calculation Methods</a:t>
            </a:r>
          </a:p>
        </p:txBody>
      </p:sp>
    </p:spTree>
    <p:extLst>
      <p:ext uri="{BB962C8B-B14F-4D97-AF65-F5344CB8AC3E}">
        <p14:creationId xmlns:p14="http://schemas.microsoft.com/office/powerpoint/2010/main" val="2668590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6" name="Footer Placeholder 5"/>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7" name="Slide Number Placeholder 6"/>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58</a:t>
            </a:fld>
            <a:endParaRPr lang="en-US">
              <a:latin typeface="Calibri" panose="020F0502020204030204"/>
            </a:endParaRPr>
          </a:p>
        </p:txBody>
      </p:sp>
      <p:sp>
        <p:nvSpPr>
          <p:cNvPr id="2" name="Title 1"/>
          <p:cNvSpPr>
            <a:spLocks noGrp="1"/>
          </p:cNvSpPr>
          <p:nvPr>
            <p:ph type="title" idx="4294967295"/>
          </p:nvPr>
        </p:nvSpPr>
        <p:spPr>
          <a:xfrm>
            <a:off x="280554" y="149774"/>
            <a:ext cx="8551718" cy="1265675"/>
          </a:xfrm>
        </p:spPr>
        <p:txBody>
          <a:bodyPr>
            <a:normAutofit fontScale="90000"/>
          </a:bodyPr>
          <a:lstStyle/>
          <a:p>
            <a:pPr algn="ctr"/>
            <a:r>
              <a:rPr lang="en-US" dirty="0" smtClean="0"/>
              <a:t>Selected Water Scarcity Indices (2011)</a:t>
            </a:r>
            <a:endParaRPr lang="en-US" dirty="0"/>
          </a:p>
        </p:txBody>
      </p:sp>
      <p:sp>
        <p:nvSpPr>
          <p:cNvPr id="4" name="TextBox 3"/>
          <p:cNvSpPr txBox="1"/>
          <p:nvPr/>
        </p:nvSpPr>
        <p:spPr>
          <a:xfrm>
            <a:off x="280554" y="1685083"/>
            <a:ext cx="8551718" cy="707886"/>
          </a:xfrm>
          <a:prstGeom prst="rect">
            <a:avLst/>
          </a:prstGeom>
          <a:noFill/>
        </p:spPr>
        <p:txBody>
          <a:bodyPr wrap="square" rtlCol="0">
            <a:spAutoFit/>
          </a:bodyPr>
          <a:lstStyle/>
          <a:p>
            <a:pPr algn="ctr" defTabSz="685800">
              <a:defRPr/>
            </a:pPr>
            <a:r>
              <a:rPr lang="en-US" sz="2000" dirty="0">
                <a:solidFill>
                  <a:prstClr val="black"/>
                </a:solidFill>
                <a:latin typeface="Calibri" panose="020F0502020204030204"/>
              </a:rPr>
              <a:t>A </a:t>
            </a:r>
            <a:r>
              <a:rPr lang="en-US" sz="2000" b="1" dirty="0">
                <a:solidFill>
                  <a:prstClr val="black"/>
                </a:solidFill>
                <a:latin typeface="Calibri" panose="020F0502020204030204"/>
              </a:rPr>
              <a:t>Water Scarcity Index</a:t>
            </a:r>
            <a:r>
              <a:rPr lang="en-US" sz="2000" dirty="0">
                <a:solidFill>
                  <a:prstClr val="black"/>
                </a:solidFill>
                <a:latin typeface="Calibri" panose="020F0502020204030204"/>
              </a:rPr>
              <a:t> is a ratio equal to</a:t>
            </a:r>
            <a:r>
              <a:rPr lang="en-US" sz="2000" b="1" dirty="0">
                <a:solidFill>
                  <a:prstClr val="black"/>
                </a:solidFill>
                <a:latin typeface="Calibri" panose="020F0502020204030204"/>
              </a:rPr>
              <a:t>                 </a:t>
            </a:r>
            <a:r>
              <a:rPr lang="en-US" sz="2000" b="1" u="sng" dirty="0">
                <a:solidFill>
                  <a:prstClr val="black"/>
                </a:solidFill>
                <a:latin typeface="Calibri" panose="020F0502020204030204"/>
              </a:rPr>
              <a:t>CONSUMPTIVE WATER USE</a:t>
            </a:r>
          </a:p>
          <a:p>
            <a:pPr algn="ctr" defTabSz="685800">
              <a:defRPr/>
            </a:pPr>
            <a:r>
              <a:rPr lang="en-US" sz="2000" b="1" dirty="0">
                <a:solidFill>
                  <a:prstClr val="black"/>
                </a:solidFill>
                <a:latin typeface="Calibri" panose="020F0502020204030204"/>
              </a:rPr>
              <a:t>                                                                                             AVAILABILITY </a:t>
            </a:r>
          </a:p>
        </p:txBody>
      </p:sp>
      <p:sp>
        <p:nvSpPr>
          <p:cNvPr id="3" name="TextBox 2"/>
          <p:cNvSpPr txBox="1"/>
          <p:nvPr/>
        </p:nvSpPr>
        <p:spPr>
          <a:xfrm>
            <a:off x="2023543" y="5878376"/>
            <a:ext cx="5065739" cy="369332"/>
          </a:xfrm>
          <a:prstGeom prst="rect">
            <a:avLst/>
          </a:prstGeom>
          <a:noFill/>
        </p:spPr>
        <p:txBody>
          <a:bodyPr wrap="square" rtlCol="0">
            <a:spAutoFit/>
          </a:bodyPr>
          <a:lstStyle/>
          <a:p>
            <a:pPr algn="ctr" defTabSz="685800">
              <a:defRPr/>
            </a:pPr>
            <a:r>
              <a:rPr lang="en-US" b="1" dirty="0">
                <a:solidFill>
                  <a:prstClr val="black"/>
                </a:solidFill>
                <a:latin typeface="Calibri" panose="020F0502020204030204"/>
              </a:rPr>
              <a:t>1.0 = All Available Water is Being Used</a:t>
            </a:r>
          </a:p>
        </p:txBody>
      </p:sp>
      <p:pic>
        <p:nvPicPr>
          <p:cNvPr id="8" name="Picture 7"/>
          <p:cNvPicPr>
            <a:picLocks noChangeAspect="1"/>
          </p:cNvPicPr>
          <p:nvPr/>
        </p:nvPicPr>
        <p:blipFill>
          <a:blip r:embed="rId3"/>
          <a:stretch>
            <a:fillRect/>
          </a:stretch>
        </p:blipFill>
        <p:spPr>
          <a:xfrm>
            <a:off x="280553" y="2392969"/>
            <a:ext cx="8745459" cy="3273329"/>
          </a:xfrm>
          <a:prstGeom prst="rect">
            <a:avLst/>
          </a:prstGeom>
        </p:spPr>
      </p:pic>
    </p:spTree>
    <p:extLst>
      <p:ext uri="{BB962C8B-B14F-4D97-AF65-F5344CB8AC3E}">
        <p14:creationId xmlns:p14="http://schemas.microsoft.com/office/powerpoint/2010/main" val="23671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r>
              <a:rPr lang="en-US" dirty="0">
                <a:latin typeface="Calibri" panose="020F0502020204030204"/>
              </a:rPr>
              <a:t>July 27, 2017</a:t>
            </a:r>
          </a:p>
        </p:txBody>
      </p:sp>
      <p:sp>
        <p:nvSpPr>
          <p:cNvPr id="3" name="Footer Placeholder 2"/>
          <p:cNvSpPr>
            <a:spLocks noGrp="1"/>
          </p:cNvSpPr>
          <p:nvPr>
            <p:ph type="ftr" sz="quarter" idx="11"/>
          </p:nvPr>
        </p:nvSpPr>
        <p:spPr/>
        <p:txBody>
          <a:bodyPr/>
          <a:lstStyle/>
          <a:p>
            <a:pPr defTabSz="685800">
              <a:defRPr/>
            </a:pPr>
            <a:r>
              <a:rPr lang="en-US" dirty="0">
                <a:latin typeface="Calibri" panose="020F0502020204030204"/>
              </a:rPr>
              <a:t>Understanding Water Footprint of Nursery Production</a:t>
            </a:r>
          </a:p>
        </p:txBody>
      </p:sp>
      <p:sp>
        <p:nvSpPr>
          <p:cNvPr id="4" name="Slide Number Placeholder 3"/>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59</a:t>
            </a:fld>
            <a:endParaRPr lang="en-US">
              <a:latin typeface="Calibri" panose="020F0502020204030204"/>
            </a:endParaRPr>
          </a:p>
        </p:txBody>
      </p:sp>
      <p:sp>
        <p:nvSpPr>
          <p:cNvPr id="5" name="TextBox 4"/>
          <p:cNvSpPr txBox="1"/>
          <p:nvPr/>
        </p:nvSpPr>
        <p:spPr>
          <a:xfrm>
            <a:off x="5039118" y="2942632"/>
            <a:ext cx="2319988" cy="300082"/>
          </a:xfrm>
          <a:prstGeom prst="rect">
            <a:avLst/>
          </a:prstGeom>
          <a:noFill/>
        </p:spPr>
        <p:txBody>
          <a:bodyPr wrap="square" rtlCol="0">
            <a:spAutoFit/>
          </a:bodyPr>
          <a:lstStyle/>
          <a:p>
            <a:pPr algn="ctr" defTabSz="685800">
              <a:defRPr/>
            </a:pPr>
            <a:r>
              <a:rPr lang="en-US" sz="1350" dirty="0">
                <a:solidFill>
                  <a:prstClr val="black"/>
                </a:solidFill>
                <a:latin typeface="Calibri" panose="020F0502020204030204"/>
              </a:rPr>
              <a:t> </a:t>
            </a:r>
            <a:r>
              <a:rPr lang="en-US" sz="1350" i="1" dirty="0">
                <a:solidFill>
                  <a:prstClr val="black"/>
                </a:solidFill>
                <a:latin typeface="Calibri" panose="020F0502020204030204"/>
              </a:rPr>
              <a:t>x    </a:t>
            </a:r>
            <a:r>
              <a:rPr lang="en-US" sz="1350" dirty="0">
                <a:solidFill>
                  <a:prstClr val="black"/>
                </a:solidFill>
                <a:latin typeface="Calibri" panose="020F0502020204030204"/>
              </a:rPr>
              <a:t> Monthly Scarcity Index</a:t>
            </a:r>
          </a:p>
        </p:txBody>
      </p:sp>
      <p:sp>
        <p:nvSpPr>
          <p:cNvPr id="6" name="TextBox 5"/>
          <p:cNvSpPr txBox="1"/>
          <p:nvPr/>
        </p:nvSpPr>
        <p:spPr>
          <a:xfrm>
            <a:off x="1590383" y="2593182"/>
            <a:ext cx="559769" cy="923330"/>
          </a:xfrm>
          <a:prstGeom prst="rect">
            <a:avLst/>
          </a:prstGeom>
          <a:noFill/>
        </p:spPr>
        <p:txBody>
          <a:bodyPr wrap="none" rtlCol="0">
            <a:spAutoFit/>
          </a:bodyPr>
          <a:lstStyle/>
          <a:p>
            <a:pPr defTabSz="685800">
              <a:defRPr/>
            </a:pPr>
            <a:r>
              <a:rPr lang="en-US" sz="5400" dirty="0">
                <a:solidFill>
                  <a:prstClr val="black"/>
                </a:solidFill>
                <a:latin typeface="Calibri" panose="020F0502020204030204"/>
              </a:rPr>
              <a:t>∑</a:t>
            </a:r>
          </a:p>
        </p:txBody>
      </p:sp>
      <p:sp>
        <p:nvSpPr>
          <p:cNvPr id="7" name="TextBox 6"/>
          <p:cNvSpPr txBox="1"/>
          <p:nvPr/>
        </p:nvSpPr>
        <p:spPr>
          <a:xfrm>
            <a:off x="2059654" y="2810359"/>
            <a:ext cx="3279744" cy="542456"/>
          </a:xfrm>
          <a:prstGeom prst="rect">
            <a:avLst/>
          </a:prstGeom>
          <a:noFill/>
        </p:spPr>
        <p:txBody>
          <a:bodyPr wrap="none" rtlCol="0">
            <a:spAutoFit/>
          </a:bodyPr>
          <a:lstStyle/>
          <a:p>
            <a:pPr defTabSz="685800">
              <a:defRPr/>
            </a:pPr>
            <a:r>
              <a:rPr lang="en-US" sz="1575" u="sng" dirty="0">
                <a:solidFill>
                  <a:prstClr val="black"/>
                </a:solidFill>
                <a:latin typeface="Calibri" panose="020F0502020204030204"/>
              </a:rPr>
              <a:t>Monthly Water Volume (</a:t>
            </a:r>
            <a:r>
              <a:rPr lang="en-US" sz="1575" b="1" u="sng" dirty="0">
                <a:solidFill>
                  <a:srgbClr val="0070C0"/>
                </a:solidFill>
                <a:latin typeface="Calibri" panose="020F0502020204030204"/>
              </a:rPr>
              <a:t>Blue</a:t>
            </a:r>
            <a:r>
              <a:rPr lang="en-US" sz="1575" b="1" u="sng" dirty="0">
                <a:solidFill>
                  <a:prstClr val="black"/>
                </a:solidFill>
                <a:latin typeface="Calibri" panose="020F0502020204030204"/>
              </a:rPr>
              <a:t> + </a:t>
            </a:r>
            <a:r>
              <a:rPr lang="en-US" sz="1575" b="1" u="sng" dirty="0">
                <a:solidFill>
                  <a:prstClr val="white">
                    <a:lumMod val="50000"/>
                  </a:prstClr>
                </a:solidFill>
                <a:latin typeface="Calibri" panose="020F0502020204030204"/>
              </a:rPr>
              <a:t>Grey</a:t>
            </a:r>
            <a:r>
              <a:rPr lang="en-US" sz="1575" u="sng" dirty="0">
                <a:solidFill>
                  <a:prstClr val="black"/>
                </a:solidFill>
                <a:latin typeface="Calibri" panose="020F0502020204030204"/>
              </a:rPr>
              <a:t>)</a:t>
            </a:r>
          </a:p>
          <a:p>
            <a:pPr algn="ctr" defTabSz="685800">
              <a:defRPr/>
            </a:pPr>
            <a:r>
              <a:rPr lang="en-US" sz="1350" dirty="0">
                <a:solidFill>
                  <a:prstClr val="black"/>
                </a:solidFill>
                <a:latin typeface="Calibri" panose="020F0502020204030204"/>
              </a:rPr>
              <a:t>Marketable Plants in Production Area</a:t>
            </a:r>
          </a:p>
        </p:txBody>
      </p:sp>
      <p:sp>
        <p:nvSpPr>
          <p:cNvPr id="8" name="TextBox 7"/>
          <p:cNvSpPr txBox="1"/>
          <p:nvPr/>
        </p:nvSpPr>
        <p:spPr>
          <a:xfrm>
            <a:off x="4461921" y="3249540"/>
            <a:ext cx="421910" cy="663708"/>
          </a:xfrm>
          <a:prstGeom prst="rect">
            <a:avLst/>
          </a:prstGeom>
          <a:noFill/>
        </p:spPr>
        <p:txBody>
          <a:bodyPr wrap="none" rtlCol="0">
            <a:spAutoFit/>
          </a:bodyPr>
          <a:lstStyle/>
          <a:p>
            <a:pPr defTabSz="685800">
              <a:defRPr/>
            </a:pPr>
            <a:r>
              <a:rPr lang="en-US" sz="3713" dirty="0">
                <a:solidFill>
                  <a:prstClr val="black"/>
                </a:solidFill>
                <a:latin typeface="Calibri" panose="020F0502020204030204"/>
              </a:rPr>
              <a:t>+</a:t>
            </a:r>
          </a:p>
        </p:txBody>
      </p:sp>
      <p:sp>
        <p:nvSpPr>
          <p:cNvPr id="9" name="TextBox 8"/>
          <p:cNvSpPr txBox="1"/>
          <p:nvPr/>
        </p:nvSpPr>
        <p:spPr>
          <a:xfrm>
            <a:off x="2452495" y="3828133"/>
            <a:ext cx="4367093" cy="969496"/>
          </a:xfrm>
          <a:prstGeom prst="rect">
            <a:avLst/>
          </a:prstGeom>
          <a:noFill/>
        </p:spPr>
        <p:txBody>
          <a:bodyPr wrap="none" rtlCol="0">
            <a:spAutoFit/>
          </a:bodyPr>
          <a:lstStyle/>
          <a:p>
            <a:pPr algn="ctr" defTabSz="685800">
              <a:defRPr/>
            </a:pPr>
            <a:r>
              <a:rPr lang="en-US" sz="3600" u="sng" dirty="0">
                <a:solidFill>
                  <a:prstClr val="black"/>
                </a:solidFill>
                <a:latin typeface="Calibri" panose="020F0502020204030204"/>
              </a:rPr>
              <a:t>Green Water Volume</a:t>
            </a:r>
          </a:p>
          <a:p>
            <a:pPr algn="ctr" defTabSz="685800">
              <a:defRPr/>
            </a:pPr>
            <a:r>
              <a:rPr lang="en-US" sz="2100" b="1" dirty="0">
                <a:solidFill>
                  <a:prstClr val="black"/>
                </a:solidFill>
                <a:latin typeface="Calibri" panose="020F0502020204030204"/>
              </a:rPr>
              <a:t>Marketable Plants in Production Area</a:t>
            </a:r>
          </a:p>
        </p:txBody>
      </p:sp>
      <p:sp>
        <p:nvSpPr>
          <p:cNvPr id="10" name="TextBox 9"/>
          <p:cNvSpPr txBox="1"/>
          <p:nvPr/>
        </p:nvSpPr>
        <p:spPr>
          <a:xfrm>
            <a:off x="1826614" y="2665631"/>
            <a:ext cx="5618847" cy="854080"/>
          </a:xfrm>
          <a:prstGeom prst="rect">
            <a:avLst/>
          </a:prstGeom>
          <a:noFill/>
        </p:spPr>
        <p:txBody>
          <a:bodyPr wrap="none" rtlCol="0">
            <a:spAutoFit/>
          </a:bodyPr>
          <a:lstStyle/>
          <a:p>
            <a:pPr algn="ctr" defTabSz="685800">
              <a:defRPr/>
            </a:pPr>
            <a:r>
              <a:rPr lang="en-US" sz="4950" dirty="0">
                <a:solidFill>
                  <a:prstClr val="black"/>
                </a:solidFill>
                <a:latin typeface="Calibri" panose="020F0502020204030204"/>
              </a:rPr>
              <a:t>(                                   )</a:t>
            </a:r>
          </a:p>
        </p:txBody>
      </p:sp>
      <p:sp>
        <p:nvSpPr>
          <p:cNvPr id="11" name="TextBox 10"/>
          <p:cNvSpPr txBox="1"/>
          <p:nvPr/>
        </p:nvSpPr>
        <p:spPr>
          <a:xfrm>
            <a:off x="1385495" y="1978424"/>
            <a:ext cx="2859181" cy="369332"/>
          </a:xfrm>
          <a:prstGeom prst="rect">
            <a:avLst/>
          </a:prstGeom>
          <a:noFill/>
        </p:spPr>
        <p:txBody>
          <a:bodyPr wrap="none" rtlCol="0">
            <a:spAutoFit/>
          </a:bodyPr>
          <a:lstStyle/>
          <a:p>
            <a:pPr defTabSz="685800">
              <a:defRPr/>
            </a:pPr>
            <a:r>
              <a:rPr lang="en-US" b="1" dirty="0">
                <a:solidFill>
                  <a:prstClr val="black"/>
                </a:solidFill>
                <a:latin typeface="Calibri" panose="020F0502020204030204"/>
              </a:rPr>
              <a:t>Weighted Water Footprint =</a:t>
            </a:r>
          </a:p>
        </p:txBody>
      </p:sp>
    </p:spTree>
    <p:extLst>
      <p:ext uri="{BB962C8B-B14F-4D97-AF65-F5344CB8AC3E}">
        <p14:creationId xmlns:p14="http://schemas.microsoft.com/office/powerpoint/2010/main" val="2681298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solidFill>
                  <a:srgbClr val="00B050"/>
                </a:solidFill>
              </a:rPr>
              <a:t>March</a:t>
            </a:r>
            <a:r>
              <a:rPr lang="en-US" sz="2400" b="1" dirty="0" smtClean="0"/>
              <a:t> - Average</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76" y="1233487"/>
            <a:ext cx="7949448" cy="5603510"/>
          </a:xfrm>
          <a:prstGeom prst="rect">
            <a:avLst/>
          </a:prstGeom>
        </p:spPr>
      </p:pic>
    </p:spTree>
    <p:extLst>
      <p:ext uri="{BB962C8B-B14F-4D97-AF65-F5344CB8AC3E}">
        <p14:creationId xmlns:p14="http://schemas.microsoft.com/office/powerpoint/2010/main" val="41151888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r>
              <a:rPr lang="en-US">
                <a:latin typeface="Calibri" panose="020F0502020204030204"/>
              </a:rPr>
              <a:t>July 22, 2012</a:t>
            </a:r>
          </a:p>
        </p:txBody>
      </p:sp>
      <p:sp>
        <p:nvSpPr>
          <p:cNvPr id="3" name="Footer Placeholder 2"/>
          <p:cNvSpPr>
            <a:spLocks noGrp="1"/>
          </p:cNvSpPr>
          <p:nvPr>
            <p:ph type="ftr" sz="quarter" idx="11"/>
          </p:nvPr>
        </p:nvSpPr>
        <p:spPr/>
        <p:txBody>
          <a:bodyPr/>
          <a:lstStyle/>
          <a:p>
            <a:pPr defTabSz="685800">
              <a:defRPr/>
            </a:pPr>
            <a:r>
              <a:rPr lang="en-US">
                <a:latin typeface="Calibri" panose="020F0502020204030204"/>
              </a:rPr>
              <a:t>Footer text here</a:t>
            </a:r>
          </a:p>
        </p:txBody>
      </p:sp>
      <p:sp>
        <p:nvSpPr>
          <p:cNvPr id="4" name="Slide Number Placeholder 3"/>
          <p:cNvSpPr>
            <a:spLocks noGrp="1"/>
          </p:cNvSpPr>
          <p:nvPr>
            <p:ph type="sldNum" sz="quarter" idx="12"/>
          </p:nvPr>
        </p:nvSpPr>
        <p:spPr/>
        <p:txBody>
          <a:bodyPr/>
          <a:lstStyle/>
          <a:p>
            <a:pPr defTabSz="685800">
              <a:defRPr/>
            </a:pPr>
            <a:fld id="{9CD8D479-8942-46E8-A226-A4E01F7A105C}" type="slidenum">
              <a:rPr lang="en-US">
                <a:latin typeface="Calibri" panose="020F0502020204030204"/>
              </a:rPr>
              <a:pPr defTabSz="685800">
                <a:defRPr/>
              </a:pPr>
              <a:t>60</a:t>
            </a:fld>
            <a:endParaRPr lang="en-US">
              <a:latin typeface="Calibri" panose="020F0502020204030204"/>
            </a:endParaRPr>
          </a:p>
        </p:txBody>
      </p:sp>
      <p:pic>
        <p:nvPicPr>
          <p:cNvPr id="6" name="Picture 5"/>
          <p:cNvPicPr>
            <a:picLocks noChangeAspect="1"/>
          </p:cNvPicPr>
          <p:nvPr/>
        </p:nvPicPr>
        <p:blipFill>
          <a:blip r:embed="rId2"/>
          <a:stretch>
            <a:fillRect/>
          </a:stretch>
        </p:blipFill>
        <p:spPr>
          <a:xfrm>
            <a:off x="1905378" y="1363667"/>
            <a:ext cx="5050593" cy="2908466"/>
          </a:xfrm>
          <a:prstGeom prst="rect">
            <a:avLst/>
          </a:prstGeom>
          <a:ln>
            <a:noFill/>
          </a:ln>
          <a:scene3d>
            <a:camera prst="orthographicFront"/>
            <a:lightRig rig="threePt" dir="t"/>
          </a:scene3d>
          <a:sp3d extrusionH="76200" contourW="12700">
            <a:extrusionClr>
              <a:schemeClr val="bg1"/>
            </a:extrusionClr>
            <a:contourClr>
              <a:schemeClr val="bg1"/>
            </a:contourClr>
          </a:sp3d>
        </p:spPr>
      </p:pic>
      <p:sp>
        <p:nvSpPr>
          <p:cNvPr id="7" name="Rectangle 6"/>
          <p:cNvSpPr/>
          <p:nvPr/>
        </p:nvSpPr>
        <p:spPr>
          <a:xfrm>
            <a:off x="2139043" y="4425044"/>
            <a:ext cx="253094" cy="26942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 name="Rectangle 7"/>
          <p:cNvSpPr/>
          <p:nvPr/>
        </p:nvSpPr>
        <p:spPr>
          <a:xfrm>
            <a:off x="2139043" y="5029201"/>
            <a:ext cx="253094" cy="269421"/>
          </a:xfrm>
          <a:prstGeom prst="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9" name="Rectangle 8"/>
          <p:cNvSpPr/>
          <p:nvPr/>
        </p:nvSpPr>
        <p:spPr>
          <a:xfrm>
            <a:off x="3698420" y="4997156"/>
            <a:ext cx="253094" cy="269421"/>
          </a:xfrm>
          <a:prstGeom prst="rect">
            <a:avLst/>
          </a:prstGeom>
          <a:solidFill>
            <a:srgbClr val="7671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Rectangle 9"/>
          <p:cNvSpPr/>
          <p:nvPr/>
        </p:nvSpPr>
        <p:spPr>
          <a:xfrm>
            <a:off x="3698420" y="4392998"/>
            <a:ext cx="253094" cy="2694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1" name="Rectangle 10"/>
          <p:cNvSpPr/>
          <p:nvPr/>
        </p:nvSpPr>
        <p:spPr>
          <a:xfrm>
            <a:off x="4841419" y="4392998"/>
            <a:ext cx="253094" cy="269421"/>
          </a:xfrm>
          <a:prstGeom prst="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Rectangle 11"/>
          <p:cNvSpPr/>
          <p:nvPr/>
        </p:nvSpPr>
        <p:spPr>
          <a:xfrm>
            <a:off x="4841419" y="4997156"/>
            <a:ext cx="253094" cy="2694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 name="TextBox 12"/>
          <p:cNvSpPr txBox="1"/>
          <p:nvPr/>
        </p:nvSpPr>
        <p:spPr>
          <a:xfrm>
            <a:off x="2398395" y="4429126"/>
            <a:ext cx="1172116"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Embodied WF</a:t>
            </a:r>
          </a:p>
        </p:txBody>
      </p:sp>
      <p:sp>
        <p:nvSpPr>
          <p:cNvPr id="15" name="TextBox 14"/>
          <p:cNvSpPr txBox="1"/>
          <p:nvPr/>
        </p:nvSpPr>
        <p:spPr>
          <a:xfrm>
            <a:off x="2398393" y="5025116"/>
            <a:ext cx="889282"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Green WF</a:t>
            </a:r>
          </a:p>
        </p:txBody>
      </p:sp>
      <p:sp>
        <p:nvSpPr>
          <p:cNvPr id="16" name="TextBox 15"/>
          <p:cNvSpPr txBox="1"/>
          <p:nvPr/>
        </p:nvSpPr>
        <p:spPr>
          <a:xfrm>
            <a:off x="3949611" y="4396467"/>
            <a:ext cx="769763"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Blue WF</a:t>
            </a:r>
          </a:p>
        </p:txBody>
      </p:sp>
      <p:sp>
        <p:nvSpPr>
          <p:cNvPr id="17" name="TextBox 16"/>
          <p:cNvSpPr txBox="1"/>
          <p:nvPr/>
        </p:nvSpPr>
        <p:spPr>
          <a:xfrm>
            <a:off x="3949610" y="4993366"/>
            <a:ext cx="788806"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Grey WF</a:t>
            </a:r>
          </a:p>
        </p:txBody>
      </p:sp>
      <p:sp>
        <p:nvSpPr>
          <p:cNvPr id="18" name="TextBox 17"/>
          <p:cNvSpPr txBox="1"/>
          <p:nvPr/>
        </p:nvSpPr>
        <p:spPr>
          <a:xfrm>
            <a:off x="5094513" y="4399801"/>
            <a:ext cx="2718707"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Blue WF from Reservoir Evaporation</a:t>
            </a:r>
          </a:p>
        </p:txBody>
      </p:sp>
      <p:sp>
        <p:nvSpPr>
          <p:cNvPr id="19" name="TextBox 18"/>
          <p:cNvSpPr txBox="1"/>
          <p:nvPr/>
        </p:nvSpPr>
        <p:spPr>
          <a:xfrm>
            <a:off x="5094513" y="4993366"/>
            <a:ext cx="2330574"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Blue WF from Irrigation Events</a:t>
            </a:r>
          </a:p>
        </p:txBody>
      </p:sp>
      <p:sp>
        <p:nvSpPr>
          <p:cNvPr id="20" name="TextBox 19"/>
          <p:cNvSpPr txBox="1"/>
          <p:nvPr/>
        </p:nvSpPr>
        <p:spPr>
          <a:xfrm>
            <a:off x="1631703" y="996670"/>
            <a:ext cx="6165855"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Example:  </a:t>
            </a:r>
            <a:r>
              <a:rPr lang="en-US" sz="1350" b="1" i="1" dirty="0">
                <a:solidFill>
                  <a:prstClr val="black"/>
                </a:solidFill>
                <a:latin typeface="Calibri" panose="020F0502020204030204"/>
              </a:rPr>
              <a:t>Preliminary</a:t>
            </a:r>
            <a:r>
              <a:rPr lang="en-US" sz="1350" b="1" dirty="0">
                <a:solidFill>
                  <a:prstClr val="black"/>
                </a:solidFill>
                <a:latin typeface="Calibri" panose="020F0502020204030204"/>
              </a:rPr>
              <a:t> WF of a single, marketable #3 Container Holly, East Coast U.S.</a:t>
            </a:r>
          </a:p>
        </p:txBody>
      </p:sp>
      <p:sp>
        <p:nvSpPr>
          <p:cNvPr id="21" name="TextBox 20"/>
          <p:cNvSpPr txBox="1"/>
          <p:nvPr/>
        </p:nvSpPr>
        <p:spPr>
          <a:xfrm>
            <a:off x="2322262" y="2655124"/>
            <a:ext cx="741165" cy="300082"/>
          </a:xfrm>
          <a:prstGeom prst="rect">
            <a:avLst/>
          </a:prstGeom>
          <a:noFill/>
        </p:spPr>
        <p:txBody>
          <a:bodyPr wrap="none" rtlCol="0">
            <a:spAutoFit/>
          </a:bodyPr>
          <a:lstStyle/>
          <a:p>
            <a:pPr defTabSz="685800">
              <a:defRPr/>
            </a:pPr>
            <a:r>
              <a:rPr lang="en-US" sz="1350" b="1" dirty="0">
                <a:solidFill>
                  <a:prstClr val="white"/>
                </a:solidFill>
                <a:latin typeface="Calibri" panose="020F0502020204030204"/>
              </a:rPr>
              <a:t>21.1 gal</a:t>
            </a:r>
          </a:p>
        </p:txBody>
      </p:sp>
      <p:sp>
        <p:nvSpPr>
          <p:cNvPr id="22" name="TextBox 21"/>
          <p:cNvSpPr txBox="1"/>
          <p:nvPr/>
        </p:nvSpPr>
        <p:spPr>
          <a:xfrm>
            <a:off x="3581096" y="2679399"/>
            <a:ext cx="741165" cy="300082"/>
          </a:xfrm>
          <a:prstGeom prst="rect">
            <a:avLst/>
          </a:prstGeom>
          <a:noFill/>
        </p:spPr>
        <p:txBody>
          <a:bodyPr wrap="none" rtlCol="0">
            <a:spAutoFit/>
          </a:bodyPr>
          <a:lstStyle/>
          <a:p>
            <a:pPr defTabSz="685800">
              <a:defRPr/>
            </a:pPr>
            <a:r>
              <a:rPr lang="en-US" sz="1350" b="1" dirty="0">
                <a:solidFill>
                  <a:prstClr val="white"/>
                </a:solidFill>
                <a:latin typeface="Calibri" panose="020F0502020204030204"/>
              </a:rPr>
              <a:t>18.9 gal</a:t>
            </a:r>
          </a:p>
        </p:txBody>
      </p:sp>
      <p:sp>
        <p:nvSpPr>
          <p:cNvPr id="23" name="TextBox 22"/>
          <p:cNvSpPr txBox="1"/>
          <p:nvPr/>
        </p:nvSpPr>
        <p:spPr>
          <a:xfrm>
            <a:off x="3092111" y="1320752"/>
            <a:ext cx="652999" cy="300082"/>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3.5 gal</a:t>
            </a:r>
          </a:p>
        </p:txBody>
      </p:sp>
      <p:sp>
        <p:nvSpPr>
          <p:cNvPr id="24" name="TextBox 23"/>
          <p:cNvSpPr txBox="1"/>
          <p:nvPr/>
        </p:nvSpPr>
        <p:spPr>
          <a:xfrm>
            <a:off x="3018321" y="4033138"/>
            <a:ext cx="652999" cy="300082"/>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4.2 gal</a:t>
            </a:r>
          </a:p>
        </p:txBody>
      </p:sp>
      <p:sp>
        <p:nvSpPr>
          <p:cNvPr id="25" name="TextBox 24"/>
          <p:cNvSpPr txBox="1"/>
          <p:nvPr/>
        </p:nvSpPr>
        <p:spPr>
          <a:xfrm>
            <a:off x="5929307" y="2402400"/>
            <a:ext cx="1026664" cy="300082"/>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11.1 gal</a:t>
            </a:r>
          </a:p>
        </p:txBody>
      </p:sp>
      <p:sp>
        <p:nvSpPr>
          <p:cNvPr id="26" name="TextBox 25"/>
          <p:cNvSpPr txBox="1"/>
          <p:nvPr/>
        </p:nvSpPr>
        <p:spPr>
          <a:xfrm>
            <a:off x="5230550" y="2932123"/>
            <a:ext cx="652999" cy="300082"/>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7.8 gal</a:t>
            </a:r>
          </a:p>
        </p:txBody>
      </p:sp>
      <p:sp>
        <p:nvSpPr>
          <p:cNvPr id="27" name="TextBox 26"/>
          <p:cNvSpPr txBox="1"/>
          <p:nvPr/>
        </p:nvSpPr>
        <p:spPr>
          <a:xfrm>
            <a:off x="4547473" y="3980902"/>
            <a:ext cx="2503570" cy="323165"/>
          </a:xfrm>
          <a:prstGeom prst="rect">
            <a:avLst/>
          </a:prstGeom>
          <a:noFill/>
        </p:spPr>
        <p:txBody>
          <a:bodyPr wrap="none" rtlCol="0">
            <a:spAutoFit/>
          </a:bodyPr>
          <a:lstStyle/>
          <a:p>
            <a:pPr defTabSz="685800">
              <a:defRPr/>
            </a:pPr>
            <a:r>
              <a:rPr lang="en-US" sz="1500" b="1" dirty="0">
                <a:solidFill>
                  <a:prstClr val="black"/>
                </a:solidFill>
                <a:latin typeface="Calibri" panose="020F0502020204030204"/>
              </a:rPr>
              <a:t>Total:  47.7 Weighted Gallons</a:t>
            </a:r>
          </a:p>
        </p:txBody>
      </p:sp>
    </p:spTree>
    <p:extLst>
      <p:ext uri="{BB962C8B-B14F-4D97-AF65-F5344CB8AC3E}">
        <p14:creationId xmlns:p14="http://schemas.microsoft.com/office/powerpoint/2010/main" val="2083293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504" y="486137"/>
            <a:ext cx="7662441" cy="5570756"/>
          </a:xfrm>
          <a:prstGeom prst="rect">
            <a:avLst/>
          </a:prstGeom>
          <a:noFill/>
        </p:spPr>
        <p:txBody>
          <a:bodyPr wrap="square" rtlCol="0">
            <a:spAutoFit/>
          </a:bodyPr>
          <a:lstStyle/>
          <a:p>
            <a:r>
              <a:rPr lang="en-US" sz="3600" b="1" dirty="0" smtClean="0"/>
              <a:t>Technologies and Practices</a:t>
            </a:r>
          </a:p>
          <a:p>
            <a:endParaRPr lang="en-US" sz="3600" dirty="0"/>
          </a:p>
          <a:p>
            <a:r>
              <a:rPr lang="en-US" sz="2800" dirty="0" smtClean="0"/>
              <a:t>What is pushing development/implementation?</a:t>
            </a:r>
          </a:p>
          <a:p>
            <a:pPr marL="342900" indent="-342900">
              <a:buFont typeface="Arial" panose="020B0604020202020204" pitchFamily="34" charset="0"/>
              <a:buChar char="•"/>
            </a:pPr>
            <a:r>
              <a:rPr lang="en-US" sz="2800" dirty="0" smtClean="0"/>
              <a:t>Droughts</a:t>
            </a:r>
          </a:p>
          <a:p>
            <a:pPr marL="342900" indent="-342900">
              <a:buFont typeface="Arial" panose="020B0604020202020204" pitchFamily="34" charset="0"/>
              <a:buChar char="•"/>
            </a:pPr>
            <a:r>
              <a:rPr lang="en-US" sz="2800" dirty="0" smtClean="0"/>
              <a:t>Increased Competition for Water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smtClean="0"/>
              <a:t>Regulation</a:t>
            </a:r>
          </a:p>
          <a:p>
            <a:pPr marL="800100" lvl="1" indent="-342900">
              <a:buFont typeface="Arial" panose="020B0604020202020204" pitchFamily="34" charset="0"/>
              <a:buChar char="•"/>
            </a:pPr>
            <a:r>
              <a:rPr lang="en-US" sz="2400" dirty="0" smtClean="0"/>
              <a:t>Runoff capture/control from irrigated agriculture</a:t>
            </a:r>
          </a:p>
          <a:p>
            <a:pPr lvl="2"/>
            <a:r>
              <a:rPr lang="en-US" sz="2400" dirty="0" smtClean="0"/>
              <a:t>(CA, FL, MD, OR, TX)</a:t>
            </a:r>
          </a:p>
          <a:p>
            <a:pPr marL="800100" lvl="1" indent="-342900">
              <a:buFont typeface="Arial" panose="020B0604020202020204" pitchFamily="34" charset="0"/>
              <a:buChar char="•"/>
            </a:pPr>
            <a:r>
              <a:rPr lang="en-US" sz="2400" dirty="0" smtClean="0"/>
              <a:t>Waste Discharge Permits for Nurseries (CA)</a:t>
            </a:r>
          </a:p>
          <a:p>
            <a:pPr marL="800100" lvl="1" indent="-342900">
              <a:buFont typeface="Arial" panose="020B0604020202020204" pitchFamily="34" charset="0"/>
              <a:buChar char="•"/>
            </a:pPr>
            <a:r>
              <a:rPr lang="en-US" sz="2400" dirty="0" smtClean="0"/>
              <a:t>Numeric Nutrient Criteria / N and P Limits (FL)</a:t>
            </a:r>
          </a:p>
          <a:p>
            <a:pPr marL="800100" lvl="1" indent="-342900">
              <a:buFont typeface="Arial" panose="020B0604020202020204" pitchFamily="34" charset="0"/>
              <a:buChar char="•"/>
            </a:pPr>
            <a:r>
              <a:rPr lang="en-US" sz="2400" dirty="0" smtClean="0"/>
              <a:t>Chesapeake Bay Watershed – Total Maximum Daily Load (WV, VA, MD, DE, PA, NY)</a:t>
            </a:r>
          </a:p>
        </p:txBody>
      </p:sp>
    </p:spTree>
    <p:extLst>
      <p:ext uri="{BB962C8B-B14F-4D97-AF65-F5344CB8AC3E}">
        <p14:creationId xmlns:p14="http://schemas.microsoft.com/office/powerpoint/2010/main" val="2363699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03" y="339089"/>
            <a:ext cx="4423070" cy="1508105"/>
          </a:xfrm>
          <a:prstGeom prst="rect">
            <a:avLst/>
          </a:prstGeom>
        </p:spPr>
        <p:txBody>
          <a:bodyPr wrap="none">
            <a:spAutoFit/>
          </a:bodyPr>
          <a:lstStyle/>
          <a:p>
            <a:r>
              <a:rPr lang="en-US" sz="3600" dirty="0" smtClean="0"/>
              <a:t>Nutrient contaminants</a:t>
            </a:r>
          </a:p>
          <a:p>
            <a:pPr marL="571500" indent="-571500">
              <a:buFont typeface="Arial" panose="020B0604020202020204" pitchFamily="34" charset="0"/>
              <a:buChar char="•"/>
            </a:pPr>
            <a:r>
              <a:rPr lang="en-US" sz="2800" dirty="0" smtClean="0"/>
              <a:t>Algae</a:t>
            </a:r>
          </a:p>
          <a:p>
            <a:pPr marL="571500" indent="-571500">
              <a:buFont typeface="Arial" panose="020B0604020202020204" pitchFamily="34" charset="0"/>
              <a:buChar char="•"/>
            </a:pPr>
            <a:r>
              <a:rPr lang="en-US" sz="2800" dirty="0" smtClean="0"/>
              <a:t>Aquatic weeds</a:t>
            </a:r>
            <a:endParaRPr lang="en-US" sz="2800" dirty="0"/>
          </a:p>
        </p:txBody>
      </p:sp>
      <p:pic>
        <p:nvPicPr>
          <p:cNvPr id="3" name="Picture 2" descr="P1100471.jpg"/>
          <p:cNvPicPr>
            <a:picLocks noChangeAspect="1"/>
          </p:cNvPicPr>
          <p:nvPr/>
        </p:nvPicPr>
        <p:blipFill rotWithShape="1">
          <a:blip r:embed="rId2">
            <a:extLst>
              <a:ext uri="{28A0092B-C50C-407E-A947-70E740481C1C}">
                <a14:useLocalDpi xmlns:a14="http://schemas.microsoft.com/office/drawing/2010/main" val="0"/>
              </a:ext>
            </a:extLst>
          </a:blip>
          <a:srcRect b="15682"/>
          <a:stretch/>
        </p:blipFill>
        <p:spPr>
          <a:xfrm>
            <a:off x="4824773" y="1093141"/>
            <a:ext cx="3864456" cy="2443832"/>
          </a:xfrm>
          <a:prstGeom prst="rect">
            <a:avLst/>
          </a:prstGeom>
          <a:ln>
            <a:solidFill>
              <a:srgbClr val="000000"/>
            </a:solidFill>
          </a:ln>
        </p:spPr>
      </p:pic>
      <p:pic>
        <p:nvPicPr>
          <p:cNvPr id="4" name="Picture 3" descr="P1140747.jpg"/>
          <p:cNvPicPr>
            <a:picLocks noChangeAspect="1"/>
          </p:cNvPicPr>
          <p:nvPr/>
        </p:nvPicPr>
        <p:blipFill rotWithShape="1">
          <a:blip r:embed="rId3">
            <a:extLst>
              <a:ext uri="{28A0092B-C50C-407E-A947-70E740481C1C}">
                <a14:useLocalDpi xmlns:a14="http://schemas.microsoft.com/office/drawing/2010/main" val="0"/>
              </a:ext>
            </a:extLst>
          </a:blip>
          <a:srcRect t="7939"/>
          <a:stretch/>
        </p:blipFill>
        <p:spPr>
          <a:xfrm>
            <a:off x="960317" y="2068354"/>
            <a:ext cx="3864456" cy="2668182"/>
          </a:xfrm>
          <a:prstGeom prst="rect">
            <a:avLst/>
          </a:prstGeom>
          <a:ln>
            <a:solidFill>
              <a:srgbClr val="000000"/>
            </a:solidFill>
          </a:ln>
        </p:spPr>
      </p:pic>
      <p:pic>
        <p:nvPicPr>
          <p:cNvPr id="5" name="Picture 4" descr="P11409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920" y="3402445"/>
            <a:ext cx="3556000" cy="2667000"/>
          </a:xfrm>
          <a:prstGeom prst="rect">
            <a:avLst/>
          </a:prstGeom>
          <a:ln>
            <a:solidFill>
              <a:schemeClr val="tx1"/>
            </a:solidFill>
          </a:ln>
        </p:spPr>
      </p:pic>
      <p:pic>
        <p:nvPicPr>
          <p:cNvPr id="6" name="Picture 5" descr="P1010732.jpg"/>
          <p:cNvPicPr>
            <a:picLocks noChangeAspect="1"/>
          </p:cNvPicPr>
          <p:nvPr/>
        </p:nvPicPr>
        <p:blipFill rotWithShape="1">
          <a:blip r:embed="rId5" cstate="print">
            <a:extLst>
              <a:ext uri="{28A0092B-C50C-407E-A947-70E740481C1C}">
                <a14:useLocalDpi xmlns:a14="http://schemas.microsoft.com/office/drawing/2010/main" val="0"/>
              </a:ext>
            </a:extLst>
          </a:blip>
          <a:srcRect r="21066" b="29417"/>
          <a:stretch/>
        </p:blipFill>
        <p:spPr>
          <a:xfrm>
            <a:off x="2016723" y="4274618"/>
            <a:ext cx="2526197" cy="1694192"/>
          </a:xfrm>
          <a:prstGeom prst="rect">
            <a:avLst/>
          </a:prstGeom>
          <a:ln>
            <a:solidFill>
              <a:srgbClr val="000000"/>
            </a:solidFill>
          </a:ln>
        </p:spPr>
      </p:pic>
      <p:sp>
        <p:nvSpPr>
          <p:cNvPr id="7" name="TextBox 6"/>
          <p:cNvSpPr txBox="1"/>
          <p:nvPr/>
        </p:nvSpPr>
        <p:spPr>
          <a:xfrm>
            <a:off x="401703" y="5968810"/>
            <a:ext cx="4423070" cy="369332"/>
          </a:xfrm>
          <a:prstGeom prst="rect">
            <a:avLst/>
          </a:prstGeom>
          <a:noFill/>
        </p:spPr>
        <p:txBody>
          <a:bodyPr wrap="square" rtlCol="0">
            <a:spAutoFit/>
          </a:bodyPr>
          <a:lstStyle/>
          <a:p>
            <a:r>
              <a:rPr lang="en-US" dirty="0" smtClean="0"/>
              <a:t>Duckweed so thick, birds walk on it…</a:t>
            </a:r>
            <a:endParaRPr lang="en-US" dirty="0"/>
          </a:p>
        </p:txBody>
      </p:sp>
    </p:spTree>
    <p:extLst>
      <p:ext uri="{BB962C8B-B14F-4D97-AF65-F5344CB8AC3E}">
        <p14:creationId xmlns:p14="http://schemas.microsoft.com/office/powerpoint/2010/main" val="2391233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03" y="339089"/>
            <a:ext cx="4509120" cy="646331"/>
          </a:xfrm>
          <a:prstGeom prst="rect">
            <a:avLst/>
          </a:prstGeom>
        </p:spPr>
        <p:txBody>
          <a:bodyPr wrap="none">
            <a:spAutoFit/>
          </a:bodyPr>
          <a:lstStyle/>
          <a:p>
            <a:r>
              <a:rPr lang="en-US" sz="3600" dirty="0" smtClean="0"/>
              <a:t>Pesticide contaminants</a:t>
            </a:r>
          </a:p>
        </p:txBody>
      </p:sp>
      <p:pic>
        <p:nvPicPr>
          <p:cNvPr id="3" name="Picture 2" descr="fungicide ap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1787" y="1089636"/>
            <a:ext cx="6852213" cy="5243166"/>
          </a:xfrm>
          <a:prstGeom prst="rect">
            <a:avLst/>
          </a:prstGeom>
          <a:ln>
            <a:solidFill>
              <a:srgbClr val="000000"/>
            </a:solidFill>
          </a:ln>
        </p:spPr>
      </p:pic>
    </p:spTree>
    <p:extLst>
      <p:ext uri="{BB962C8B-B14F-4D97-AF65-F5344CB8AC3E}">
        <p14:creationId xmlns:p14="http://schemas.microsoft.com/office/powerpoint/2010/main" val="3528138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03" y="339089"/>
            <a:ext cx="8158387" cy="646331"/>
          </a:xfrm>
          <a:prstGeom prst="rect">
            <a:avLst/>
          </a:prstGeom>
        </p:spPr>
        <p:txBody>
          <a:bodyPr wrap="none">
            <a:spAutoFit/>
          </a:bodyPr>
          <a:lstStyle/>
          <a:p>
            <a:r>
              <a:rPr lang="en-US" sz="3600" dirty="0" smtClean="0"/>
              <a:t>Herbicide/Growth </a:t>
            </a:r>
            <a:r>
              <a:rPr lang="en-US" sz="3600" dirty="0"/>
              <a:t>regulator</a:t>
            </a:r>
            <a:r>
              <a:rPr lang="en-US" sz="3600" dirty="0" smtClean="0"/>
              <a:t> contaminants</a:t>
            </a:r>
          </a:p>
        </p:txBody>
      </p:sp>
      <p:pic>
        <p:nvPicPr>
          <p:cNvPr id="3" name="Picture 2"/>
          <p:cNvPicPr>
            <a:picLocks noChangeAspect="1"/>
          </p:cNvPicPr>
          <p:nvPr/>
        </p:nvPicPr>
        <p:blipFill>
          <a:blip r:embed="rId3"/>
          <a:stretch>
            <a:fillRect/>
          </a:stretch>
        </p:blipFill>
        <p:spPr>
          <a:xfrm>
            <a:off x="5131869" y="985420"/>
            <a:ext cx="3975180" cy="5345932"/>
          </a:xfrm>
          <a:prstGeom prst="rect">
            <a:avLst/>
          </a:prstGeom>
        </p:spPr>
      </p:pic>
      <p:pic>
        <p:nvPicPr>
          <p:cNvPr id="4" name="Picture 3"/>
          <p:cNvPicPr>
            <a:picLocks noChangeAspect="1"/>
          </p:cNvPicPr>
          <p:nvPr/>
        </p:nvPicPr>
        <p:blipFill>
          <a:blip r:embed="rId4"/>
          <a:stretch>
            <a:fillRect/>
          </a:stretch>
        </p:blipFill>
        <p:spPr>
          <a:xfrm>
            <a:off x="289367" y="1388963"/>
            <a:ext cx="4816326" cy="3623092"/>
          </a:xfrm>
          <a:prstGeom prst="rect">
            <a:avLst/>
          </a:prstGeom>
        </p:spPr>
      </p:pic>
      <p:sp>
        <p:nvSpPr>
          <p:cNvPr id="5" name="TextBox 4"/>
          <p:cNvSpPr txBox="1"/>
          <p:nvPr/>
        </p:nvSpPr>
        <p:spPr>
          <a:xfrm>
            <a:off x="364493" y="4943283"/>
            <a:ext cx="2722988" cy="369332"/>
          </a:xfrm>
          <a:prstGeom prst="rect">
            <a:avLst/>
          </a:prstGeom>
          <a:noFill/>
        </p:spPr>
        <p:txBody>
          <a:bodyPr wrap="square" rtlCol="0">
            <a:spAutoFit/>
          </a:bodyPr>
          <a:lstStyle/>
          <a:p>
            <a:r>
              <a:rPr lang="en-US" dirty="0" err="1" smtClean="0"/>
              <a:t>Imprelis</a:t>
            </a:r>
            <a:r>
              <a:rPr lang="en-US" dirty="0" smtClean="0"/>
              <a:t> phytotoxicity</a:t>
            </a:r>
            <a:endParaRPr lang="en-US" dirty="0"/>
          </a:p>
        </p:txBody>
      </p:sp>
      <p:sp>
        <p:nvSpPr>
          <p:cNvPr id="6" name="Rectangle 5"/>
          <p:cNvSpPr/>
          <p:nvPr/>
        </p:nvSpPr>
        <p:spPr>
          <a:xfrm>
            <a:off x="3027969" y="5962020"/>
            <a:ext cx="2163413" cy="369332"/>
          </a:xfrm>
          <a:prstGeom prst="rect">
            <a:avLst/>
          </a:prstGeom>
        </p:spPr>
        <p:txBody>
          <a:bodyPr wrap="none">
            <a:spAutoFit/>
          </a:bodyPr>
          <a:lstStyle/>
          <a:p>
            <a:r>
              <a:rPr lang="en-US" dirty="0" err="1"/>
              <a:t>Cycocel</a:t>
            </a:r>
            <a:r>
              <a:rPr lang="en-US" dirty="0"/>
              <a:t> </a:t>
            </a:r>
            <a:r>
              <a:rPr lang="en-US" dirty="0" err="1"/>
              <a:t>phytotoxicity</a:t>
            </a:r>
            <a:endParaRPr lang="en-US" dirty="0"/>
          </a:p>
        </p:txBody>
      </p:sp>
    </p:spTree>
    <p:extLst>
      <p:ext uri="{BB962C8B-B14F-4D97-AF65-F5344CB8AC3E}">
        <p14:creationId xmlns:p14="http://schemas.microsoft.com/office/powerpoint/2010/main" val="1378996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703" y="339089"/>
            <a:ext cx="4612866" cy="646331"/>
          </a:xfrm>
          <a:prstGeom prst="rect">
            <a:avLst/>
          </a:prstGeom>
        </p:spPr>
        <p:txBody>
          <a:bodyPr wrap="none">
            <a:spAutoFit/>
          </a:bodyPr>
          <a:lstStyle/>
          <a:p>
            <a:r>
              <a:rPr lang="en-US" sz="3600" dirty="0" smtClean="0"/>
              <a:t>Pathogen contaminants</a:t>
            </a:r>
          </a:p>
        </p:txBody>
      </p:sp>
      <p:sp>
        <p:nvSpPr>
          <p:cNvPr id="4" name="Content Placeholder 2"/>
          <p:cNvSpPr txBox="1">
            <a:spLocks/>
          </p:cNvSpPr>
          <p:nvPr/>
        </p:nvSpPr>
        <p:spPr>
          <a:xfrm>
            <a:off x="267231" y="1877510"/>
            <a:ext cx="4292652" cy="130793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smtClean="0"/>
              <a:t>Waterborne pathogens</a:t>
            </a:r>
          </a:p>
          <a:p>
            <a:pPr lvl="1"/>
            <a:r>
              <a:rPr lang="en-US" sz="2800" dirty="0" smtClean="0"/>
              <a:t>perennial problem</a:t>
            </a:r>
          </a:p>
          <a:p>
            <a:pPr lvl="1"/>
            <a:r>
              <a:rPr lang="en-US" sz="2800" dirty="0" smtClean="0"/>
              <a:t>billions in crop losses</a:t>
            </a:r>
            <a:endParaRPr lang="en-US" sz="2800" dirty="0" smtClean="0"/>
          </a:p>
        </p:txBody>
      </p:sp>
      <p:pic>
        <p:nvPicPr>
          <p:cNvPr id="5" name="Picture 4"/>
          <p:cNvPicPr>
            <a:picLocks noChangeAspect="1"/>
          </p:cNvPicPr>
          <p:nvPr/>
        </p:nvPicPr>
        <p:blipFill>
          <a:blip r:embed="rId2"/>
          <a:stretch>
            <a:fillRect/>
          </a:stretch>
        </p:blipFill>
        <p:spPr>
          <a:xfrm>
            <a:off x="6501298" y="2359531"/>
            <a:ext cx="2319673" cy="1895773"/>
          </a:xfrm>
          <a:prstGeom prst="rect">
            <a:avLst/>
          </a:prstGeom>
          <a:ln>
            <a:solidFill>
              <a:srgbClr val="000000"/>
            </a:solidFill>
          </a:ln>
        </p:spPr>
      </p:pic>
      <p:pic>
        <p:nvPicPr>
          <p:cNvPr id="6" name="Picture 29" descr="C:\Documents and Settings\ElizabethNyberg\Desktop\SETAC 2010\Phytopthora pictures_March 2010\DSCN024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59883" y="1244249"/>
            <a:ext cx="2319673" cy="187324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7" descr="C:\Documents and Settings\ElizabethNyberg\Desktop\SETAC 2010\Phytopthora pictures_March 2010\DSCN024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883" y="3088576"/>
            <a:ext cx="2319673" cy="189172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16200000">
            <a:off x="8112478" y="3148751"/>
            <a:ext cx="1724763" cy="307777"/>
          </a:xfrm>
          <a:prstGeom prst="rect">
            <a:avLst/>
          </a:prstGeom>
          <a:noFill/>
        </p:spPr>
        <p:txBody>
          <a:bodyPr wrap="square" rtlCol="0">
            <a:spAutoFit/>
          </a:bodyPr>
          <a:lstStyle/>
          <a:p>
            <a:r>
              <a:rPr lang="en-US" sz="1400" dirty="0" smtClean="0"/>
              <a:t>Photo: E. Nyberg</a:t>
            </a:r>
            <a:endParaRPr lang="en-US" sz="1400" dirty="0"/>
          </a:p>
        </p:txBody>
      </p:sp>
      <p:sp>
        <p:nvSpPr>
          <p:cNvPr id="9" name="TextBox 8"/>
          <p:cNvSpPr txBox="1"/>
          <p:nvPr/>
        </p:nvSpPr>
        <p:spPr>
          <a:xfrm>
            <a:off x="4559883" y="5288605"/>
            <a:ext cx="3932568" cy="923330"/>
          </a:xfrm>
          <a:prstGeom prst="rect">
            <a:avLst/>
          </a:prstGeom>
          <a:noFill/>
        </p:spPr>
        <p:txBody>
          <a:bodyPr wrap="square" rtlCol="0">
            <a:spAutoFit/>
          </a:bodyPr>
          <a:lstStyle/>
          <a:p>
            <a:r>
              <a:rPr lang="en-US" dirty="0" smtClean="0">
                <a:latin typeface="Arial" charset="0"/>
              </a:rPr>
              <a:t>Sporangia (</a:t>
            </a:r>
            <a:r>
              <a:rPr lang="en-US" i="1" dirty="0" smtClean="0">
                <a:latin typeface="Arial" charset="0"/>
              </a:rPr>
              <a:t>Phytophthora nicotianae)</a:t>
            </a:r>
            <a:r>
              <a:rPr lang="en-US" dirty="0" smtClean="0">
                <a:latin typeface="Arial" charset="0"/>
              </a:rPr>
              <a:t> release of </a:t>
            </a:r>
            <a:r>
              <a:rPr lang="en-US" dirty="0">
                <a:latin typeface="Arial" charset="0"/>
              </a:rPr>
              <a:t>zoospores into </a:t>
            </a:r>
            <a:r>
              <a:rPr lang="en-US" dirty="0" smtClean="0">
                <a:latin typeface="Arial" charset="0"/>
              </a:rPr>
              <a:t>irrigation water can lead to plant infection.</a:t>
            </a:r>
            <a:endParaRPr lang="en-US" dirty="0"/>
          </a:p>
        </p:txBody>
      </p:sp>
      <p:sp>
        <p:nvSpPr>
          <p:cNvPr id="10" name="TextBox 9"/>
          <p:cNvSpPr txBox="1"/>
          <p:nvPr/>
        </p:nvSpPr>
        <p:spPr>
          <a:xfrm>
            <a:off x="401702" y="3818711"/>
            <a:ext cx="3996677" cy="1754326"/>
          </a:xfrm>
          <a:prstGeom prst="rect">
            <a:avLst/>
          </a:prstGeom>
          <a:noFill/>
        </p:spPr>
        <p:txBody>
          <a:bodyPr wrap="square" rtlCol="0">
            <a:spAutoFit/>
          </a:bodyPr>
          <a:lstStyle/>
          <a:p>
            <a:r>
              <a:rPr lang="en-US" dirty="0" smtClean="0"/>
              <a:t>Chemically-based treatment systems are effective, but have </a:t>
            </a:r>
          </a:p>
          <a:p>
            <a:pPr marL="285750" indent="-285750">
              <a:buFont typeface="Arial" panose="020B0604020202020204" pitchFamily="34" charset="0"/>
              <a:buChar char="•"/>
            </a:pPr>
            <a:r>
              <a:rPr lang="en-US" dirty="0" smtClean="0"/>
              <a:t>significant upfront costs</a:t>
            </a:r>
          </a:p>
          <a:p>
            <a:pPr marL="285750" indent="-285750">
              <a:buFont typeface="Arial" panose="020B0604020202020204" pitchFamily="34" charset="0"/>
              <a:buChar char="•"/>
            </a:pPr>
            <a:r>
              <a:rPr lang="en-US" dirty="0" smtClean="0"/>
              <a:t>operational expenses</a:t>
            </a:r>
          </a:p>
          <a:p>
            <a:pPr marL="285750" indent="-285750">
              <a:buFont typeface="Arial" panose="020B0604020202020204" pitchFamily="34" charset="0"/>
              <a:buChar char="•"/>
            </a:pPr>
            <a:r>
              <a:rPr lang="en-US" dirty="0" smtClean="0"/>
              <a:t>worker safety issues</a:t>
            </a:r>
          </a:p>
          <a:p>
            <a:pPr marL="285750" indent="-285750">
              <a:buFont typeface="Arial" panose="020B0604020202020204" pitchFamily="34" charset="0"/>
              <a:buChar char="•"/>
            </a:pPr>
            <a:r>
              <a:rPr lang="en-US" dirty="0" smtClean="0"/>
              <a:t>Potential for environmental harm</a:t>
            </a:r>
            <a:endParaRPr lang="en-US" dirty="0"/>
          </a:p>
        </p:txBody>
      </p:sp>
    </p:spTree>
    <p:extLst>
      <p:ext uri="{BB962C8B-B14F-4D97-AF65-F5344CB8AC3E}">
        <p14:creationId xmlns:p14="http://schemas.microsoft.com/office/powerpoint/2010/main" val="1110969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2381" y="805139"/>
            <a:ext cx="3406382" cy="5262979"/>
          </a:xfrm>
          <a:prstGeom prst="rect">
            <a:avLst/>
          </a:prstGeom>
          <a:noFill/>
        </p:spPr>
        <p:txBody>
          <a:bodyPr wrap="none" rtlCol="0">
            <a:spAutoFit/>
          </a:bodyPr>
          <a:lstStyle/>
          <a:p>
            <a:r>
              <a:rPr lang="en-US" sz="4800" b="1" dirty="0" smtClean="0"/>
              <a:t>Conserving</a:t>
            </a:r>
          </a:p>
          <a:p>
            <a:endParaRPr lang="en-US" sz="4800" b="1" dirty="0"/>
          </a:p>
          <a:p>
            <a:endParaRPr lang="en-US" sz="4800" b="1" dirty="0"/>
          </a:p>
          <a:p>
            <a:r>
              <a:rPr lang="en-US" sz="4800" b="1" dirty="0" smtClean="0"/>
              <a:t>Recycling</a:t>
            </a:r>
          </a:p>
          <a:p>
            <a:endParaRPr lang="en-US" sz="4800" b="1" dirty="0" smtClean="0"/>
          </a:p>
          <a:p>
            <a:endParaRPr lang="en-US" sz="4800" b="1" dirty="0"/>
          </a:p>
          <a:p>
            <a:r>
              <a:rPr lang="en-US" sz="4800" b="1" dirty="0" smtClean="0"/>
              <a:t>Remediating</a:t>
            </a:r>
            <a:endParaRPr lang="en-US" sz="4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624" y="145473"/>
            <a:ext cx="1728355" cy="17283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779" y="2355583"/>
            <a:ext cx="1728044" cy="17280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902" y="4565382"/>
            <a:ext cx="1703799" cy="1703799"/>
          </a:xfrm>
          <a:prstGeom prst="rect">
            <a:avLst/>
          </a:prstGeom>
        </p:spPr>
      </p:pic>
    </p:spTree>
    <p:extLst>
      <p:ext uri="{BB962C8B-B14F-4D97-AF65-F5344CB8AC3E}">
        <p14:creationId xmlns:p14="http://schemas.microsoft.com/office/powerpoint/2010/main" val="3611401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190" y="644237"/>
            <a:ext cx="7263246" cy="707886"/>
          </a:xfrm>
          <a:prstGeom prst="rect">
            <a:avLst/>
          </a:prstGeom>
          <a:noFill/>
        </p:spPr>
        <p:txBody>
          <a:bodyPr wrap="square" rtlCol="0">
            <a:spAutoFit/>
          </a:bodyPr>
          <a:lstStyle/>
          <a:p>
            <a:r>
              <a:rPr lang="en-US" sz="4000" dirty="0" smtClean="0"/>
              <a:t>Conservation</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463" y="1233054"/>
            <a:ext cx="3671455" cy="3671455"/>
          </a:xfrm>
          <a:prstGeom prst="rect">
            <a:avLst/>
          </a:prstGeom>
        </p:spPr>
      </p:pic>
      <p:sp>
        <p:nvSpPr>
          <p:cNvPr id="4" name="TextBox 3"/>
          <p:cNvSpPr txBox="1"/>
          <p:nvPr/>
        </p:nvSpPr>
        <p:spPr>
          <a:xfrm>
            <a:off x="696190" y="1620982"/>
            <a:ext cx="4862945" cy="3539430"/>
          </a:xfrm>
          <a:prstGeom prst="rect">
            <a:avLst/>
          </a:prstGeom>
          <a:noFill/>
        </p:spPr>
        <p:txBody>
          <a:bodyPr wrap="square" rtlCol="0">
            <a:spAutoFit/>
          </a:bodyPr>
          <a:lstStyle/>
          <a:p>
            <a:r>
              <a:rPr lang="en-US" sz="2800" dirty="0" smtClean="0"/>
              <a:t>Generally, applying less water through irrigation strategies and systems.</a:t>
            </a:r>
          </a:p>
          <a:p>
            <a:endParaRPr lang="en-US" sz="2800" dirty="0" smtClean="0"/>
          </a:p>
          <a:p>
            <a:pPr marL="285750" indent="-285750">
              <a:buFont typeface="Arial" panose="020B0604020202020204" pitchFamily="34" charset="0"/>
              <a:buChar char="•"/>
            </a:pPr>
            <a:r>
              <a:rPr lang="en-US" sz="2800" dirty="0" smtClean="0"/>
              <a:t>“dry” nursery</a:t>
            </a:r>
          </a:p>
          <a:p>
            <a:pPr marL="285750" indent="-285750">
              <a:buFont typeface="Arial" panose="020B0604020202020204" pitchFamily="34" charset="0"/>
              <a:buChar char="•"/>
            </a:pPr>
            <a:r>
              <a:rPr lang="en-US" sz="2800" dirty="0" smtClean="0"/>
              <a:t>ET replacement</a:t>
            </a:r>
          </a:p>
          <a:p>
            <a:pPr marL="285750" indent="-285750">
              <a:buFont typeface="Arial" panose="020B0604020202020204" pitchFamily="34" charset="0"/>
              <a:buChar char="•"/>
            </a:pPr>
            <a:r>
              <a:rPr lang="en-US" sz="2800" dirty="0" smtClean="0"/>
              <a:t>irrigating at night</a:t>
            </a:r>
          </a:p>
          <a:p>
            <a:pPr marL="285750" indent="-285750">
              <a:buFont typeface="Arial" panose="020B0604020202020204" pitchFamily="34" charset="0"/>
              <a:buChar char="•"/>
            </a:pPr>
            <a:r>
              <a:rPr lang="en-US" sz="2800" dirty="0" smtClean="0"/>
              <a:t>Drip irrigation</a:t>
            </a:r>
          </a:p>
        </p:txBody>
      </p:sp>
    </p:spTree>
    <p:extLst>
      <p:ext uri="{BB962C8B-B14F-4D97-AF65-F5344CB8AC3E}">
        <p14:creationId xmlns:p14="http://schemas.microsoft.com/office/powerpoint/2010/main" val="3314947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190" y="644237"/>
            <a:ext cx="7263246" cy="707886"/>
          </a:xfrm>
          <a:prstGeom prst="rect">
            <a:avLst/>
          </a:prstGeom>
          <a:noFill/>
        </p:spPr>
        <p:txBody>
          <a:bodyPr wrap="square" rtlCol="0">
            <a:spAutoFit/>
          </a:bodyPr>
          <a:lstStyle/>
          <a:p>
            <a:r>
              <a:rPr lang="en-US" sz="4000" dirty="0" smtClean="0"/>
              <a:t>Recycling</a:t>
            </a:r>
            <a:endParaRPr lang="en-US" sz="4000" dirty="0"/>
          </a:p>
        </p:txBody>
      </p:sp>
      <p:sp>
        <p:nvSpPr>
          <p:cNvPr id="3" name="TextBox 2"/>
          <p:cNvSpPr txBox="1"/>
          <p:nvPr/>
        </p:nvSpPr>
        <p:spPr>
          <a:xfrm>
            <a:off x="696190" y="1620982"/>
            <a:ext cx="4862945" cy="3539430"/>
          </a:xfrm>
          <a:prstGeom prst="rect">
            <a:avLst/>
          </a:prstGeom>
          <a:noFill/>
        </p:spPr>
        <p:txBody>
          <a:bodyPr wrap="square" rtlCol="0">
            <a:spAutoFit/>
          </a:bodyPr>
          <a:lstStyle/>
          <a:p>
            <a:r>
              <a:rPr lang="en-US" sz="2800" dirty="0" smtClean="0"/>
              <a:t>Capturing and conditioning irrigation water for re-use:</a:t>
            </a:r>
          </a:p>
          <a:p>
            <a:endParaRPr lang="en-US" sz="2800" dirty="0" smtClean="0"/>
          </a:p>
          <a:p>
            <a:pPr marL="285750" indent="-285750">
              <a:buFont typeface="Arial" panose="020B0604020202020204" pitchFamily="34" charset="0"/>
              <a:buChar char="•"/>
            </a:pPr>
            <a:r>
              <a:rPr lang="en-US" sz="2800" dirty="0" smtClean="0"/>
              <a:t>Ebb/Flood</a:t>
            </a:r>
          </a:p>
          <a:p>
            <a:pPr marL="285750" indent="-285750">
              <a:buFont typeface="Arial" panose="020B0604020202020204" pitchFamily="34" charset="0"/>
              <a:buChar char="•"/>
            </a:pPr>
            <a:r>
              <a:rPr lang="en-US" sz="2800" dirty="0" smtClean="0"/>
              <a:t>Channels/Drainage/Ponds</a:t>
            </a:r>
          </a:p>
          <a:p>
            <a:pPr marL="285750" indent="-285750">
              <a:buFont typeface="Arial" panose="020B0604020202020204" pitchFamily="34" charset="0"/>
              <a:buChar char="•"/>
            </a:pPr>
            <a:r>
              <a:rPr lang="en-US" sz="2800" b="1" dirty="0" smtClean="0">
                <a:solidFill>
                  <a:srgbClr val="7030A0"/>
                </a:solidFill>
              </a:rPr>
              <a:t>Chlorination for pathogens</a:t>
            </a:r>
          </a:p>
          <a:p>
            <a:pPr marL="285750" indent="-285750">
              <a:buFont typeface="Arial" panose="020B0604020202020204" pitchFamily="34" charset="0"/>
              <a:buChar char="•"/>
            </a:pPr>
            <a:r>
              <a:rPr lang="en-US" sz="2800" b="1" dirty="0" smtClean="0">
                <a:solidFill>
                  <a:srgbClr val="7030A0"/>
                </a:solidFill>
              </a:rPr>
              <a:t>Filtration for </a:t>
            </a:r>
            <a:r>
              <a:rPr lang="en-US" sz="2800" b="1" dirty="0" smtClean="0">
                <a:solidFill>
                  <a:srgbClr val="7030A0"/>
                </a:solidFill>
              </a:rPr>
              <a:t>herbicides</a:t>
            </a:r>
            <a:r>
              <a:rPr lang="en-US" sz="2800" b="1" dirty="0" smtClean="0">
                <a:solidFill>
                  <a:srgbClr val="7030A0"/>
                </a:solidFill>
              </a:rPr>
              <a:t>/Growth regulators</a:t>
            </a:r>
            <a:endParaRPr lang="en-US" sz="2800" b="1" dirty="0" smtClean="0">
              <a:solidFill>
                <a:srgbClr val="7030A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163" y="1620982"/>
            <a:ext cx="3401291" cy="3401291"/>
          </a:xfrm>
          <a:prstGeom prst="rect">
            <a:avLst/>
          </a:prstGeom>
        </p:spPr>
      </p:pic>
    </p:spTree>
    <p:extLst>
      <p:ext uri="{BB962C8B-B14F-4D97-AF65-F5344CB8AC3E}">
        <p14:creationId xmlns:p14="http://schemas.microsoft.com/office/powerpoint/2010/main" val="42210629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190" y="644237"/>
            <a:ext cx="7263246" cy="707886"/>
          </a:xfrm>
          <a:prstGeom prst="rect">
            <a:avLst/>
          </a:prstGeom>
          <a:noFill/>
        </p:spPr>
        <p:txBody>
          <a:bodyPr wrap="square" rtlCol="0">
            <a:spAutoFit/>
          </a:bodyPr>
          <a:lstStyle/>
          <a:p>
            <a:r>
              <a:rPr lang="en-US" sz="4000" dirty="0" smtClean="0"/>
              <a:t>Remediation</a:t>
            </a:r>
            <a:endParaRPr lang="en-US" sz="4000" dirty="0"/>
          </a:p>
        </p:txBody>
      </p:sp>
      <p:sp>
        <p:nvSpPr>
          <p:cNvPr id="3" name="TextBox 2"/>
          <p:cNvSpPr txBox="1"/>
          <p:nvPr/>
        </p:nvSpPr>
        <p:spPr>
          <a:xfrm>
            <a:off x="696190" y="1620982"/>
            <a:ext cx="4862945" cy="3108543"/>
          </a:xfrm>
          <a:prstGeom prst="rect">
            <a:avLst/>
          </a:prstGeom>
          <a:noFill/>
        </p:spPr>
        <p:txBody>
          <a:bodyPr wrap="square" rtlCol="0">
            <a:spAutoFit/>
          </a:bodyPr>
          <a:lstStyle/>
          <a:p>
            <a:r>
              <a:rPr lang="en-US" sz="2800" dirty="0" smtClean="0"/>
              <a:t>Capturing and conditioning used irrigation water for return to the environment/community:</a:t>
            </a:r>
          </a:p>
          <a:p>
            <a:endParaRPr lang="en-US" sz="2800" dirty="0" smtClean="0"/>
          </a:p>
          <a:p>
            <a:pPr marL="285750" indent="-285750">
              <a:buFont typeface="Arial" panose="020B0604020202020204" pitchFamily="34" charset="0"/>
              <a:buChar char="•"/>
            </a:pPr>
            <a:r>
              <a:rPr lang="en-US" sz="2800" dirty="0" smtClean="0"/>
              <a:t>Channels/Drainage/Ponds</a:t>
            </a:r>
          </a:p>
          <a:p>
            <a:pPr marL="285750" indent="-285750">
              <a:buFont typeface="Arial" panose="020B0604020202020204" pitchFamily="34" charset="0"/>
              <a:buChar char="•"/>
            </a:pPr>
            <a:r>
              <a:rPr lang="en-US" sz="2800" dirty="0" smtClean="0"/>
              <a:t>Filtration for herbicides</a:t>
            </a:r>
          </a:p>
          <a:p>
            <a:pPr marL="285750" indent="-285750">
              <a:buFont typeface="Arial" panose="020B0604020202020204" pitchFamily="34" charset="0"/>
              <a:buChar char="•"/>
            </a:pPr>
            <a:r>
              <a:rPr lang="en-US" sz="2800" b="1" dirty="0" smtClean="0">
                <a:solidFill>
                  <a:srgbClr val="00B050"/>
                </a:solidFill>
              </a:rPr>
              <a:t>Reducing nutrient loads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863" y="1629572"/>
            <a:ext cx="3099953" cy="3099953"/>
          </a:xfrm>
          <a:prstGeom prst="rect">
            <a:avLst/>
          </a:prstGeom>
        </p:spPr>
      </p:pic>
    </p:spTree>
    <p:extLst>
      <p:ext uri="{BB962C8B-B14F-4D97-AF65-F5344CB8AC3E}">
        <p14:creationId xmlns:p14="http://schemas.microsoft.com/office/powerpoint/2010/main" val="165082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solidFill>
                  <a:schemeClr val="accent2">
                    <a:lumMod val="75000"/>
                  </a:schemeClr>
                </a:solidFill>
              </a:rPr>
              <a:t>October</a:t>
            </a:r>
            <a:r>
              <a:rPr lang="en-US" sz="2400" b="1" dirty="0" smtClean="0"/>
              <a:t> - Average</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7" y="1347787"/>
            <a:ext cx="7797047" cy="5469197"/>
          </a:xfrm>
          <a:prstGeom prst="rect">
            <a:avLst/>
          </a:prstGeom>
        </p:spPr>
      </p:pic>
    </p:spTree>
    <p:extLst>
      <p:ext uri="{BB962C8B-B14F-4D97-AF65-F5344CB8AC3E}">
        <p14:creationId xmlns:p14="http://schemas.microsoft.com/office/powerpoint/2010/main" val="27233418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92"/>
            <a:ext cx="9144000" cy="6687615"/>
          </a:xfrm>
          <a:prstGeom prst="rect">
            <a:avLst/>
          </a:prstGeom>
        </p:spPr>
      </p:pic>
      <p:sp>
        <p:nvSpPr>
          <p:cNvPr id="3" name="TextBox 2"/>
          <p:cNvSpPr txBox="1"/>
          <p:nvPr/>
        </p:nvSpPr>
        <p:spPr>
          <a:xfrm>
            <a:off x="1482436" y="3144982"/>
            <a:ext cx="1321452" cy="36933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dirty="0" smtClean="0">
                <a:solidFill>
                  <a:schemeClr val="bg1"/>
                </a:solidFill>
              </a:rPr>
              <a:t>Nursery Pad</a:t>
            </a:r>
            <a:endParaRPr lang="en-US" dirty="0">
              <a:solidFill>
                <a:schemeClr val="bg1"/>
              </a:solidFill>
            </a:endParaRPr>
          </a:p>
        </p:txBody>
      </p:sp>
      <p:sp>
        <p:nvSpPr>
          <p:cNvPr id="4" name="TextBox 3"/>
          <p:cNvSpPr txBox="1"/>
          <p:nvPr/>
        </p:nvSpPr>
        <p:spPr>
          <a:xfrm>
            <a:off x="5888182" y="1066800"/>
            <a:ext cx="1574662" cy="36933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dirty="0" smtClean="0">
                <a:solidFill>
                  <a:schemeClr val="bg1"/>
                </a:solidFill>
              </a:rPr>
              <a:t>Irrigation Pond</a:t>
            </a:r>
            <a:endParaRPr lang="en-US" dirty="0">
              <a:solidFill>
                <a:schemeClr val="bg1"/>
              </a:solidFill>
            </a:endParaRPr>
          </a:p>
        </p:txBody>
      </p:sp>
      <p:sp>
        <p:nvSpPr>
          <p:cNvPr id="5" name="TextBox 4"/>
          <p:cNvSpPr txBox="1"/>
          <p:nvPr/>
        </p:nvSpPr>
        <p:spPr>
          <a:xfrm>
            <a:off x="5603969" y="3962401"/>
            <a:ext cx="1259640" cy="64633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smtClean="0">
                <a:solidFill>
                  <a:schemeClr val="bg1"/>
                </a:solidFill>
              </a:rPr>
              <a:t>Catchment </a:t>
            </a:r>
          </a:p>
          <a:p>
            <a:pPr algn="ctr"/>
            <a:r>
              <a:rPr lang="en-US" dirty="0" smtClean="0">
                <a:solidFill>
                  <a:schemeClr val="bg1"/>
                </a:solidFill>
              </a:rPr>
              <a:t>Pond</a:t>
            </a:r>
            <a:endParaRPr lang="en-US" dirty="0">
              <a:solidFill>
                <a:schemeClr val="bg1"/>
              </a:solidFill>
            </a:endParaRPr>
          </a:p>
        </p:txBody>
      </p:sp>
      <p:sp>
        <p:nvSpPr>
          <p:cNvPr id="6" name="TextBox 5"/>
          <p:cNvSpPr txBox="1"/>
          <p:nvPr/>
        </p:nvSpPr>
        <p:spPr>
          <a:xfrm>
            <a:off x="5536258" y="6026727"/>
            <a:ext cx="1327351" cy="64633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smtClean="0">
                <a:solidFill>
                  <a:schemeClr val="bg1"/>
                </a:solidFill>
              </a:rPr>
              <a:t>Constructed</a:t>
            </a:r>
          </a:p>
          <a:p>
            <a:pPr algn="ctr"/>
            <a:r>
              <a:rPr lang="en-US" dirty="0" smtClean="0">
                <a:solidFill>
                  <a:schemeClr val="bg1"/>
                </a:solidFill>
              </a:rPr>
              <a:t>Wetland</a:t>
            </a:r>
            <a:endParaRPr lang="en-US" dirty="0">
              <a:solidFill>
                <a:schemeClr val="bg1"/>
              </a:solidFill>
            </a:endParaRPr>
          </a:p>
        </p:txBody>
      </p:sp>
    </p:spTree>
    <p:extLst>
      <p:ext uri="{BB962C8B-B14F-4D97-AF65-F5344CB8AC3E}">
        <p14:creationId xmlns:p14="http://schemas.microsoft.com/office/powerpoint/2010/main" val="2744459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6" y="166253"/>
            <a:ext cx="8783781" cy="1446550"/>
          </a:xfrm>
          <a:prstGeom prst="rect">
            <a:avLst/>
          </a:prstGeom>
          <a:noFill/>
        </p:spPr>
        <p:txBody>
          <a:bodyPr wrap="square" rtlCol="0">
            <a:spAutoFit/>
          </a:bodyPr>
          <a:lstStyle/>
          <a:p>
            <a:r>
              <a:rPr lang="en-US" sz="4400" dirty="0" smtClean="0"/>
              <a:t>Types of Ponds</a:t>
            </a:r>
          </a:p>
          <a:p>
            <a:r>
              <a:rPr lang="en-US" sz="4400" dirty="0" smtClean="0"/>
              <a:t>  Sedimentation Ponds / Catch Basins</a:t>
            </a:r>
            <a:endParaRPr lang="en-US" sz="4400" dirty="0"/>
          </a:p>
        </p:txBody>
      </p:sp>
      <p:pic>
        <p:nvPicPr>
          <p:cNvPr id="3" name="Picture 2"/>
          <p:cNvPicPr>
            <a:picLocks noChangeAspect="1"/>
          </p:cNvPicPr>
          <p:nvPr/>
        </p:nvPicPr>
        <p:blipFill>
          <a:blip r:embed="rId2"/>
          <a:stretch>
            <a:fillRect/>
          </a:stretch>
        </p:blipFill>
        <p:spPr>
          <a:xfrm>
            <a:off x="2855404" y="1612803"/>
            <a:ext cx="6274748" cy="4710233"/>
          </a:xfrm>
          <a:prstGeom prst="rect">
            <a:avLst/>
          </a:prstGeom>
        </p:spPr>
      </p:pic>
      <p:sp>
        <p:nvSpPr>
          <p:cNvPr id="4" name="TextBox 3"/>
          <p:cNvSpPr txBox="1"/>
          <p:nvPr/>
        </p:nvSpPr>
        <p:spPr>
          <a:xfrm>
            <a:off x="304799" y="1859024"/>
            <a:ext cx="3616037" cy="1200329"/>
          </a:xfrm>
          <a:prstGeom prst="rect">
            <a:avLst/>
          </a:prstGeom>
          <a:solidFill>
            <a:schemeClr val="bg1"/>
          </a:solidFill>
          <a:ln>
            <a:solidFill>
              <a:schemeClr val="accent2"/>
            </a:solidFill>
          </a:ln>
        </p:spPr>
        <p:txBody>
          <a:bodyPr wrap="square" rtlCol="0">
            <a:spAutoFit/>
          </a:bodyPr>
          <a:lstStyle/>
          <a:p>
            <a:r>
              <a:rPr lang="en-US" sz="2400" dirty="0" smtClean="0"/>
              <a:t>Routing runoff through control structures to limit sediment movement</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939" y="4322617"/>
            <a:ext cx="1136073" cy="1136073"/>
          </a:xfrm>
          <a:prstGeom prst="rect">
            <a:avLst/>
          </a:prstGeom>
        </p:spPr>
      </p:pic>
    </p:spTree>
    <p:extLst>
      <p:ext uri="{BB962C8B-B14F-4D97-AF65-F5344CB8AC3E}">
        <p14:creationId xmlns:p14="http://schemas.microsoft.com/office/powerpoint/2010/main" val="3761748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6" y="166253"/>
            <a:ext cx="8783781" cy="1446550"/>
          </a:xfrm>
          <a:prstGeom prst="rect">
            <a:avLst/>
          </a:prstGeom>
          <a:noFill/>
        </p:spPr>
        <p:txBody>
          <a:bodyPr wrap="square" rtlCol="0">
            <a:spAutoFit/>
          </a:bodyPr>
          <a:lstStyle/>
          <a:p>
            <a:r>
              <a:rPr lang="en-US" sz="4400" dirty="0" smtClean="0"/>
              <a:t>Types of Ponds</a:t>
            </a:r>
          </a:p>
          <a:p>
            <a:r>
              <a:rPr lang="en-US" sz="4400" dirty="0" smtClean="0"/>
              <a:t>Constructed Wetland</a:t>
            </a:r>
            <a:endParaRPr lang="en-US" sz="4400" dirty="0"/>
          </a:p>
        </p:txBody>
      </p:sp>
      <p:sp>
        <p:nvSpPr>
          <p:cNvPr id="4" name="TextBox 3"/>
          <p:cNvSpPr txBox="1"/>
          <p:nvPr/>
        </p:nvSpPr>
        <p:spPr>
          <a:xfrm>
            <a:off x="346363" y="1612803"/>
            <a:ext cx="4378037" cy="1569660"/>
          </a:xfrm>
          <a:prstGeom prst="rect">
            <a:avLst/>
          </a:prstGeom>
          <a:solidFill>
            <a:schemeClr val="bg1"/>
          </a:solidFill>
          <a:ln>
            <a:solidFill>
              <a:schemeClr val="accent2"/>
            </a:solidFill>
          </a:ln>
        </p:spPr>
        <p:txBody>
          <a:bodyPr wrap="square" rtlCol="0">
            <a:spAutoFit/>
          </a:bodyPr>
          <a:lstStyle/>
          <a:p>
            <a:pPr marL="342900" indent="-342900">
              <a:buFont typeface="Arial" panose="020B0604020202020204" pitchFamily="34" charset="0"/>
              <a:buChar char="•"/>
            </a:pPr>
            <a:r>
              <a:rPr lang="en-US" sz="2400" dirty="0" smtClean="0"/>
              <a:t>“Constructed water (wetland) treatment basins”</a:t>
            </a:r>
          </a:p>
          <a:p>
            <a:pPr marL="342900" indent="-342900">
              <a:buFont typeface="Arial" panose="020B0604020202020204" pitchFamily="34" charset="0"/>
              <a:buChar char="•"/>
            </a:pPr>
            <a:r>
              <a:rPr lang="en-US" sz="2400" dirty="0" smtClean="0"/>
              <a:t>Captures nutrients, sediment, pesticides</a:t>
            </a:r>
            <a:endParaRPr lang="en-US" sz="2400" dirty="0"/>
          </a:p>
        </p:txBody>
      </p:sp>
      <p:pic>
        <p:nvPicPr>
          <p:cNvPr id="6" name="Content Placeholder 5" descr="P1100091_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3727" y="1447480"/>
            <a:ext cx="4038600" cy="4718304"/>
          </a:xfrm>
          <a:prstGeom prst="rect">
            <a:avLst/>
          </a:prstGeom>
          <a:ln>
            <a:solidFill>
              <a:srgbClr val="000000"/>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418" y="3851562"/>
            <a:ext cx="1842655" cy="1842655"/>
          </a:xfrm>
          <a:prstGeom prst="rect">
            <a:avLst/>
          </a:prstGeom>
        </p:spPr>
      </p:pic>
    </p:spTree>
    <p:extLst>
      <p:ext uri="{BB962C8B-B14F-4D97-AF65-F5344CB8AC3E}">
        <p14:creationId xmlns:p14="http://schemas.microsoft.com/office/powerpoint/2010/main" val="2992170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6" y="166253"/>
            <a:ext cx="8783781" cy="1446550"/>
          </a:xfrm>
          <a:prstGeom prst="rect">
            <a:avLst/>
          </a:prstGeom>
          <a:noFill/>
        </p:spPr>
        <p:txBody>
          <a:bodyPr wrap="square" rtlCol="0">
            <a:spAutoFit/>
          </a:bodyPr>
          <a:lstStyle/>
          <a:p>
            <a:r>
              <a:rPr lang="en-US" sz="4400" dirty="0" smtClean="0"/>
              <a:t>Types of Ponds</a:t>
            </a:r>
          </a:p>
          <a:p>
            <a:r>
              <a:rPr lang="en-US" sz="4400" dirty="0" smtClean="0"/>
              <a:t>Vegetative waterways</a:t>
            </a:r>
            <a:endParaRPr lang="en-US" sz="4400" dirty="0"/>
          </a:p>
        </p:txBody>
      </p:sp>
      <p:sp>
        <p:nvSpPr>
          <p:cNvPr id="4" name="TextBox 3"/>
          <p:cNvSpPr txBox="1"/>
          <p:nvPr/>
        </p:nvSpPr>
        <p:spPr>
          <a:xfrm>
            <a:off x="346363" y="1612803"/>
            <a:ext cx="6345382" cy="461665"/>
          </a:xfrm>
          <a:prstGeom prst="rect">
            <a:avLst/>
          </a:prstGeom>
          <a:solidFill>
            <a:schemeClr val="bg1"/>
          </a:solidFill>
          <a:ln>
            <a:solidFill>
              <a:schemeClr val="accent2"/>
            </a:solidFill>
          </a:ln>
        </p:spPr>
        <p:txBody>
          <a:bodyPr wrap="square" rtlCol="0">
            <a:spAutoFit/>
          </a:bodyPr>
          <a:lstStyle/>
          <a:p>
            <a:pPr marL="342900" indent="-342900">
              <a:buFont typeface="Arial" panose="020B0604020202020204" pitchFamily="34" charset="0"/>
              <a:buChar char="•"/>
            </a:pPr>
            <a:r>
              <a:rPr lang="en-US" sz="2400" dirty="0" smtClean="0"/>
              <a:t>Captures nutrients, sediment, pesticides</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418" y="3851562"/>
            <a:ext cx="1842655" cy="1842655"/>
          </a:xfrm>
          <a:prstGeom prst="rect">
            <a:avLst/>
          </a:prstGeom>
        </p:spPr>
      </p:pic>
      <p:pic>
        <p:nvPicPr>
          <p:cNvPr id="3" name="Picture 2"/>
          <p:cNvPicPr>
            <a:picLocks noChangeAspect="1"/>
          </p:cNvPicPr>
          <p:nvPr/>
        </p:nvPicPr>
        <p:blipFill>
          <a:blip r:embed="rId3"/>
          <a:stretch>
            <a:fillRect/>
          </a:stretch>
        </p:blipFill>
        <p:spPr>
          <a:xfrm>
            <a:off x="3643349" y="2206336"/>
            <a:ext cx="5500651" cy="4125488"/>
          </a:xfrm>
          <a:prstGeom prst="rect">
            <a:avLst/>
          </a:prstGeom>
        </p:spPr>
      </p:pic>
    </p:spTree>
    <p:extLst>
      <p:ext uri="{BB962C8B-B14F-4D97-AF65-F5344CB8AC3E}">
        <p14:creationId xmlns:p14="http://schemas.microsoft.com/office/powerpoint/2010/main" val="1363406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26473" y="238255"/>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ea typeface="ＭＳ Ｐゴシック" charset="0"/>
                <a:cs typeface="ＭＳ Ｐゴシック" charset="0"/>
              </a:rPr>
              <a:t>Wetland (water basin) functions</a:t>
            </a:r>
            <a:endParaRPr lang="en-US" dirty="0">
              <a:ea typeface="ＭＳ Ｐゴシック" charset="0"/>
              <a:cs typeface="ＭＳ Ｐゴシック" charset="0"/>
            </a:endParaRPr>
          </a:p>
        </p:txBody>
      </p:sp>
      <p:sp>
        <p:nvSpPr>
          <p:cNvPr id="3" name="Text Placeholder 4"/>
          <p:cNvSpPr txBox="1">
            <a:spLocks/>
          </p:cNvSpPr>
          <p:nvPr/>
        </p:nvSpPr>
        <p:spPr>
          <a:xfrm>
            <a:off x="526473" y="1378207"/>
            <a:ext cx="4038600" cy="471830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30188" indent="-230188"/>
            <a:r>
              <a:rPr lang="en-US" sz="2700" smtClean="0">
                <a:ea typeface="ＭＳ Ｐゴシック" charset="0"/>
                <a:cs typeface="ＭＳ Ｐゴシック" charset="0"/>
              </a:rPr>
              <a:t>Soils provide habitat for microbes</a:t>
            </a:r>
          </a:p>
          <a:p>
            <a:pPr marL="230188" indent="-230188"/>
            <a:r>
              <a:rPr lang="en-US" sz="2700" smtClean="0">
                <a:ea typeface="ＭＳ Ｐゴシック" charset="0"/>
                <a:cs typeface="ＭＳ Ｐゴシック" charset="0"/>
              </a:rPr>
              <a:t>Microbes process</a:t>
            </a:r>
          </a:p>
          <a:p>
            <a:pPr marL="504508" lvl="1" indent="-230188"/>
            <a:r>
              <a:rPr lang="en-US" sz="2300" smtClean="0">
                <a:ea typeface="ＭＳ Ｐゴシック" charset="0"/>
                <a:cs typeface="ＭＳ Ｐゴシック" charset="0"/>
              </a:rPr>
              <a:t>nutrients </a:t>
            </a:r>
          </a:p>
          <a:p>
            <a:pPr marL="504508" lvl="1" indent="-230188"/>
            <a:r>
              <a:rPr lang="en-US" sz="2300" smtClean="0">
                <a:ea typeface="ＭＳ Ｐゴシック" charset="0"/>
                <a:cs typeface="ＭＳ Ｐゴシック" charset="0"/>
              </a:rPr>
              <a:t>organic contaminants</a:t>
            </a:r>
          </a:p>
          <a:p>
            <a:pPr marL="230188" indent="-230188"/>
            <a:r>
              <a:rPr lang="en-US" sz="2700" smtClean="0">
                <a:ea typeface="ＭＳ Ｐゴシック" charset="0"/>
                <a:cs typeface="ＭＳ Ｐゴシック" charset="0"/>
              </a:rPr>
              <a:t>Vegetation slows water </a:t>
            </a:r>
          </a:p>
          <a:p>
            <a:pPr marL="230188" indent="-230188"/>
            <a:r>
              <a:rPr lang="en-US" sz="2700" smtClean="0">
                <a:ea typeface="ＭＳ Ｐゴシック" charset="0"/>
                <a:cs typeface="ＭＳ Ｐゴシック" charset="0"/>
              </a:rPr>
              <a:t>Plant uptake/absorption </a:t>
            </a:r>
          </a:p>
          <a:p>
            <a:pPr marL="504508" lvl="1" indent="-230188"/>
            <a:r>
              <a:rPr lang="en-US" sz="2300" smtClean="0">
                <a:ea typeface="ＭＳ Ｐゴシック" charset="0"/>
                <a:cs typeface="ＭＳ Ｐゴシック" charset="0"/>
              </a:rPr>
              <a:t>nutrients</a:t>
            </a:r>
          </a:p>
          <a:p>
            <a:pPr marL="504508" lvl="1" indent="-230188"/>
            <a:r>
              <a:rPr lang="en-US" sz="2300" smtClean="0">
                <a:ea typeface="ＭＳ Ｐゴシック" charset="0"/>
                <a:cs typeface="ＭＳ Ｐゴシック" charset="0"/>
              </a:rPr>
              <a:t>trace metals</a:t>
            </a:r>
          </a:p>
          <a:p>
            <a:pPr marL="504508" lvl="1" indent="-230188"/>
            <a:r>
              <a:rPr lang="en-US" sz="2300" smtClean="0">
                <a:ea typeface="ＭＳ Ｐゴシック" charset="0"/>
                <a:cs typeface="ＭＳ Ｐゴシック" charset="0"/>
              </a:rPr>
              <a:t>other compounds</a:t>
            </a:r>
            <a:endParaRPr lang="en-US" sz="2300" dirty="0">
              <a:ea typeface="ＭＳ Ｐゴシック" charset="0"/>
              <a:cs typeface="ＭＳ Ｐゴシック" charset="0"/>
            </a:endParaRPr>
          </a:p>
        </p:txBody>
      </p:sp>
      <p:pic>
        <p:nvPicPr>
          <p:cNvPr id="4" name="Content Placeholder 2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717473" y="1378207"/>
            <a:ext cx="4038600" cy="4718304"/>
          </a:xfrm>
          <a:prstGeom prst="rect">
            <a:avLst/>
          </a:prstGeom>
          <a:ln>
            <a:solidFill>
              <a:srgbClr val="000000"/>
            </a:solidFill>
          </a:ln>
        </p:spPr>
      </p:pic>
    </p:spTree>
    <p:extLst>
      <p:ext uri="{BB962C8B-B14F-4D97-AF65-F5344CB8AC3E}">
        <p14:creationId xmlns:p14="http://schemas.microsoft.com/office/powerpoint/2010/main" val="2114290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descr="1_fw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28253" y="1905418"/>
            <a:ext cx="6982692" cy="4137892"/>
          </a:xfrm>
          <a:prstGeom prst="rect">
            <a:avLst/>
          </a:prstGeom>
        </p:spPr>
      </p:pic>
      <p:sp>
        <p:nvSpPr>
          <p:cNvPr id="3" name="TextBox 2"/>
          <p:cNvSpPr txBox="1"/>
          <p:nvPr/>
        </p:nvSpPr>
        <p:spPr>
          <a:xfrm>
            <a:off x="637309" y="180109"/>
            <a:ext cx="7938655" cy="1815882"/>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Shallow 6” to 15” freshwater marsh</a:t>
            </a:r>
          </a:p>
          <a:p>
            <a:pPr marL="342900" indent="-342900">
              <a:buFont typeface="Arial" panose="020B0604020202020204" pitchFamily="34" charset="0"/>
              <a:buChar char="•"/>
            </a:pPr>
            <a:r>
              <a:rPr lang="en-US" sz="2800" dirty="0" smtClean="0"/>
              <a:t>Retain water for 3-3.5 days</a:t>
            </a:r>
          </a:p>
          <a:p>
            <a:pPr marL="342900" indent="-342900">
              <a:buFont typeface="Arial" panose="020B0604020202020204" pitchFamily="34" charset="0"/>
              <a:buChar char="•"/>
            </a:pPr>
            <a:r>
              <a:rPr lang="en-US" sz="2800" dirty="0" smtClean="0"/>
              <a:t>Recommend 2’-3’ deep</a:t>
            </a:r>
          </a:p>
          <a:p>
            <a:pPr marL="342900" indent="-342900">
              <a:buFont typeface="Arial" panose="020B0604020202020204" pitchFamily="34" charset="0"/>
              <a:buChar char="•"/>
            </a:pPr>
            <a:r>
              <a:rPr lang="en-US" sz="2800" dirty="0" smtClean="0"/>
              <a:t>For smaller footprint, can increase depth to max 4’</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947" y="509154"/>
            <a:ext cx="665017" cy="665017"/>
          </a:xfrm>
          <a:prstGeom prst="rect">
            <a:avLst/>
          </a:prstGeom>
        </p:spPr>
      </p:pic>
    </p:spTree>
    <p:extLst>
      <p:ext uri="{BB962C8B-B14F-4D97-AF65-F5344CB8AC3E}">
        <p14:creationId xmlns:p14="http://schemas.microsoft.com/office/powerpoint/2010/main" val="31342135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38259"/>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latin typeface="Arial"/>
                <a:ea typeface="ＭＳ Ｐゴシック" charset="0"/>
                <a:cs typeface="ＭＳ Ｐゴシック" charset="0"/>
              </a:rPr>
              <a:t>Nitrogen results</a:t>
            </a:r>
            <a:endParaRPr lang="en-US" dirty="0">
              <a:latin typeface="Arial"/>
              <a:ea typeface="ＭＳ Ｐゴシック" charset="0"/>
              <a:cs typeface="ＭＳ Ｐゴシック"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160949723"/>
              </p:ext>
            </p:extLst>
          </p:nvPr>
        </p:nvGraphicFramePr>
        <p:xfrm>
          <a:off x="304800" y="986846"/>
          <a:ext cx="8534400" cy="5328796"/>
        </p:xfrm>
        <a:graphic>
          <a:graphicData uri="http://schemas.openxmlformats.org/presentationml/2006/ole">
            <mc:AlternateContent xmlns:mc="http://schemas.openxmlformats.org/markup-compatibility/2006">
              <mc:Choice xmlns:v="urn:schemas-microsoft-com:vml" Requires="v">
                <p:oleObj spid="_x0000_s1051" name="Worksheet" r:id="rId3" imgW="12611100" imgH="7874000" progId="Excel.Sheet.8">
                  <p:embed/>
                </p:oleObj>
              </mc:Choice>
              <mc:Fallback>
                <p:oleObj name="Worksheet" r:id="rId3" imgW="12611100" imgH="7874000" progId="Excel.Sheet.8">
                  <p:embed/>
                  <p:pic>
                    <p:nvPicPr>
                      <p:cNvPr id="34818" name="Object 2"/>
                      <p:cNvPicPr>
                        <a:picLocks noChangeAspect="1" noChangeArrowheads="1"/>
                      </p:cNvPicPr>
                      <p:nvPr/>
                    </p:nvPicPr>
                    <p:blipFill>
                      <a:blip r:embed="rId4"/>
                      <a:srcRect/>
                      <a:stretch>
                        <a:fillRect/>
                      </a:stretch>
                    </p:blipFill>
                    <p:spPr bwMode="auto">
                      <a:xfrm>
                        <a:off x="304800" y="986846"/>
                        <a:ext cx="8534400" cy="5328796"/>
                      </a:xfrm>
                      <a:prstGeom prst="rect">
                        <a:avLst/>
                      </a:prstGeom>
                      <a:solidFill>
                        <a:srgbClr val="FFFFFF"/>
                      </a:solidFill>
                      <a:ln>
                        <a:noFill/>
                      </a:ln>
                      <a:effectLst/>
                      <a:extLst/>
                    </p:spPr>
                  </p:pic>
                </p:oleObj>
              </mc:Fallback>
            </mc:AlternateContent>
          </a:graphicData>
        </a:graphic>
      </p:graphicFrame>
    </p:spTree>
    <p:extLst>
      <p:ext uri="{BB962C8B-B14F-4D97-AF65-F5344CB8AC3E}">
        <p14:creationId xmlns:p14="http://schemas.microsoft.com/office/powerpoint/2010/main" val="39751551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459928"/>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latin typeface="Arial"/>
                <a:ea typeface="ＭＳ Ｐゴシック" charset="0"/>
                <a:cs typeface="ＭＳ Ｐゴシック" charset="0"/>
              </a:rPr>
              <a:t>Phosphorus </a:t>
            </a:r>
            <a:r>
              <a:rPr lang="en-US" dirty="0" smtClean="0">
                <a:latin typeface="Arial"/>
                <a:ea typeface="ＭＳ Ｐゴシック" charset="0"/>
                <a:cs typeface="ＭＳ Ｐゴシック" charset="0"/>
              </a:rPr>
              <a:t>results</a:t>
            </a:r>
            <a:endParaRPr lang="en-US" dirty="0">
              <a:latin typeface="Arial"/>
              <a:ea typeface="ＭＳ Ｐゴシック" charset="0"/>
              <a:cs typeface="ＭＳ Ｐゴシック" charset="0"/>
            </a:endParaRPr>
          </a:p>
        </p:txBody>
      </p:sp>
      <p:pic>
        <p:nvPicPr>
          <p:cNvPr id="3" name="Picture 9" descr="Phosphorus fig"/>
          <p:cNvPicPr>
            <a:picLocks noChangeAspect="1" noChangeArrowheads="1"/>
          </p:cNvPicPr>
          <p:nvPr/>
        </p:nvPicPr>
        <p:blipFill>
          <a:blip r:embed="rId2" cstate="print">
            <a:extLst>
              <a:ext uri="{28A0092B-C50C-407E-A947-70E740481C1C}">
                <a14:useLocalDpi xmlns:a14="http://schemas.microsoft.com/office/drawing/2010/main"/>
              </a:ext>
            </a:extLst>
          </a:blip>
          <a:srcRect l="-3521" r="-3521"/>
          <a:stretch>
            <a:fillRect/>
          </a:stretch>
        </p:blipFill>
        <p:spPr>
          <a:xfrm>
            <a:off x="457200" y="1526728"/>
            <a:ext cx="8229600" cy="4876800"/>
          </a:xfrm>
          <a:prstGeom prst="rect">
            <a:avLst/>
          </a:prstGeom>
        </p:spPr>
      </p:pic>
    </p:spTree>
    <p:extLst>
      <p:ext uri="{BB962C8B-B14F-4D97-AF65-F5344CB8AC3E}">
        <p14:creationId xmlns:p14="http://schemas.microsoft.com/office/powerpoint/2010/main" val="3297491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txBox="1">
            <a:spLocks noChangeArrowheads="1"/>
          </p:cNvSpPr>
          <p:nvPr/>
        </p:nvSpPr>
        <p:spPr>
          <a:xfrm>
            <a:off x="457199" y="216859"/>
            <a:ext cx="8539067" cy="9906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smtClean="0">
                <a:ea typeface="ＭＳ Ｐゴシック" charset="0"/>
                <a:cs typeface="ＭＳ Ｐゴシック" charset="0"/>
              </a:rPr>
              <a:t>Subsurface flow constructed wetlands</a:t>
            </a:r>
            <a:endParaRPr lang="en-US" sz="4400" dirty="0">
              <a:ea typeface="ＭＳ Ｐゴシック" charset="0"/>
              <a:cs typeface="ＭＳ Ｐゴシック" charset="0"/>
            </a:endParaRPr>
          </a:p>
        </p:txBody>
      </p:sp>
      <p:pic>
        <p:nvPicPr>
          <p:cNvPr id="3" name="Picture 4" descr="DSC_047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 y="1263339"/>
            <a:ext cx="8229600" cy="4876800"/>
          </a:xfrm>
          <a:prstGeom prst="rect">
            <a:avLst/>
          </a:prstGeom>
          <a:noFill/>
          <a:ln>
            <a:solidFill>
              <a:srgbClr val="000000"/>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819" y="1381990"/>
            <a:ext cx="665017" cy="665017"/>
          </a:xfrm>
          <a:prstGeom prst="rect">
            <a:avLst/>
          </a:prstGeom>
        </p:spPr>
      </p:pic>
    </p:spTree>
    <p:extLst>
      <p:ext uri="{BB962C8B-B14F-4D97-AF65-F5344CB8AC3E}">
        <p14:creationId xmlns:p14="http://schemas.microsoft.com/office/powerpoint/2010/main" val="30534122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descr="2_sbsf.JPG"/>
          <p:cNvPicPr>
            <a:picLocks noChangeAspect="1"/>
          </p:cNvPicPr>
          <p:nvPr/>
        </p:nvPicPr>
        <p:blipFill>
          <a:blip r:embed="rId2" cstate="screen">
            <a:extLst>
              <a:ext uri="{28A0092B-C50C-407E-A947-70E740481C1C}">
                <a14:useLocalDpi xmlns:a14="http://schemas.microsoft.com/office/drawing/2010/main"/>
              </a:ext>
            </a:extLst>
          </a:blip>
          <a:srcRect l="-514" r="-514"/>
          <a:stretch>
            <a:fillRect/>
          </a:stretch>
        </p:blipFill>
        <p:spPr>
          <a:xfrm>
            <a:off x="1" y="880952"/>
            <a:ext cx="9144000" cy="5418667"/>
          </a:xfrm>
          <a:prstGeom prst="rect">
            <a:avLst/>
          </a:prstGeom>
        </p:spPr>
      </p:pic>
      <p:sp>
        <p:nvSpPr>
          <p:cNvPr id="3" name="Rectangle 12"/>
          <p:cNvSpPr txBox="1">
            <a:spLocks noChangeArrowheads="1"/>
          </p:cNvSpPr>
          <p:nvPr/>
        </p:nvSpPr>
        <p:spPr>
          <a:xfrm>
            <a:off x="302467" y="196077"/>
            <a:ext cx="8539067" cy="9906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smtClean="0">
                <a:ea typeface="ＭＳ Ｐゴシック" charset="0"/>
                <a:cs typeface="ＭＳ Ｐゴシック" charset="0"/>
              </a:rPr>
              <a:t>Subsurface flow constructed wetlands</a:t>
            </a:r>
            <a:endParaRPr lang="en-US" sz="4400" dirty="0">
              <a:ea typeface="ＭＳ Ｐゴシック" charset="0"/>
              <a:cs typeface="ＭＳ Ｐゴシック" charset="0"/>
            </a:endParaRPr>
          </a:p>
        </p:txBody>
      </p:sp>
      <p:sp>
        <p:nvSpPr>
          <p:cNvPr id="4" name="Rectangle 3"/>
          <p:cNvSpPr/>
          <p:nvPr/>
        </p:nvSpPr>
        <p:spPr>
          <a:xfrm>
            <a:off x="218356" y="1999538"/>
            <a:ext cx="1901389" cy="923330"/>
          </a:xfrm>
          <a:prstGeom prst="rect">
            <a:avLst/>
          </a:prstGeom>
        </p:spPr>
        <p:txBody>
          <a:bodyPr wrap="square">
            <a:spAutoFit/>
          </a:bodyPr>
          <a:lstStyle/>
          <a:p>
            <a:r>
              <a:rPr lang="en-US" dirty="0"/>
              <a:t>2’-deep layer of coarse medium (pea gravel) </a:t>
            </a:r>
          </a:p>
        </p:txBody>
      </p:sp>
      <p:sp>
        <p:nvSpPr>
          <p:cNvPr id="5" name="Rectangle 4"/>
          <p:cNvSpPr/>
          <p:nvPr/>
        </p:nvSpPr>
        <p:spPr>
          <a:xfrm>
            <a:off x="6307429" y="1488615"/>
            <a:ext cx="2836571" cy="1754326"/>
          </a:xfrm>
          <a:prstGeom prst="rect">
            <a:avLst/>
          </a:prstGeom>
        </p:spPr>
        <p:txBody>
          <a:bodyPr wrap="square">
            <a:spAutoFit/>
          </a:bodyPr>
          <a:lstStyle/>
          <a:p>
            <a:r>
              <a:rPr lang="en-US" dirty="0"/>
              <a:t>When targeting phosphorus, instead of pea gravel, the subsurface flow </a:t>
            </a:r>
            <a:r>
              <a:rPr lang="en-US" dirty="0" smtClean="0"/>
              <a:t>lining </a:t>
            </a:r>
            <a:r>
              <a:rPr lang="en-US" dirty="0"/>
              <a:t>should be a  </a:t>
            </a:r>
            <a:r>
              <a:rPr lang="en-US" dirty="0" smtClean="0"/>
              <a:t>           pre-screened </a:t>
            </a:r>
            <a:r>
              <a:rPr lang="en-US" dirty="0"/>
              <a:t>fired-clay nugget.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984" y="813669"/>
            <a:ext cx="665017" cy="665017"/>
          </a:xfrm>
          <a:prstGeom prst="rect">
            <a:avLst/>
          </a:prstGeom>
        </p:spPr>
      </p:pic>
    </p:spTree>
    <p:extLst>
      <p:ext uri="{BB962C8B-B14F-4D97-AF65-F5344CB8AC3E}">
        <p14:creationId xmlns:p14="http://schemas.microsoft.com/office/powerpoint/2010/main" val="86813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t>Annual - Maximum</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20" y="1290637"/>
            <a:ext cx="7786161" cy="5471027"/>
          </a:xfrm>
          <a:prstGeom prst="rect">
            <a:avLst/>
          </a:prstGeom>
        </p:spPr>
      </p:pic>
    </p:spTree>
    <p:extLst>
      <p:ext uri="{BB962C8B-B14F-4D97-AF65-F5344CB8AC3E}">
        <p14:creationId xmlns:p14="http://schemas.microsoft.com/office/powerpoint/2010/main" val="5569247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txBox="1">
            <a:spLocks noChangeArrowheads="1"/>
          </p:cNvSpPr>
          <p:nvPr/>
        </p:nvSpPr>
        <p:spPr>
          <a:xfrm>
            <a:off x="498764" y="324846"/>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ea typeface="ＭＳ Ｐゴシック" charset="0"/>
                <a:cs typeface="ＭＳ Ｐゴシック" charset="0"/>
              </a:rPr>
              <a:t>Phosphorus removal</a:t>
            </a:r>
            <a:endParaRPr lang="en-US" dirty="0">
              <a:ea typeface="ＭＳ Ｐゴシック" charset="0"/>
              <a:cs typeface="ＭＳ Ｐゴシック" charset="0"/>
            </a:endParaRPr>
          </a:p>
        </p:txBody>
      </p:sp>
      <p:pic>
        <p:nvPicPr>
          <p:cNvPr id="3"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498764" y="1465118"/>
            <a:ext cx="4038600" cy="4718050"/>
          </a:xfrm>
          <a:prstGeom prst="rect">
            <a:avLst/>
          </a:prstGeom>
          <a:ln>
            <a:solidFill>
              <a:schemeClr val="tx1"/>
            </a:solidFill>
            <a:miter lim="800000"/>
            <a:headEnd/>
            <a:tailEnd/>
          </a:ln>
        </p:spPr>
      </p:pic>
      <p:sp>
        <p:nvSpPr>
          <p:cNvPr id="4" name="Rectangle 8"/>
          <p:cNvSpPr txBox="1">
            <a:spLocks noChangeArrowheads="1"/>
          </p:cNvSpPr>
          <p:nvPr/>
        </p:nvSpPr>
        <p:spPr>
          <a:xfrm>
            <a:off x="4689764" y="1464798"/>
            <a:ext cx="4038600" cy="471830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600" dirty="0" smtClean="0">
                <a:latin typeface="+mj-lt"/>
                <a:ea typeface="ＭＳ Ｐゴシック" charset="0"/>
                <a:cs typeface="ＭＳ Ｐゴシック" charset="0"/>
              </a:rPr>
              <a:t>Subsurface flow CWs treatment enhanced phosphorus removal</a:t>
            </a:r>
          </a:p>
          <a:p>
            <a:pPr>
              <a:buFont typeface="Wingdings" panose="05000000000000000000" pitchFamily="2" charset="2"/>
              <a:buChar char="§"/>
            </a:pPr>
            <a:r>
              <a:rPr lang="en-US" sz="2600" dirty="0" smtClean="0">
                <a:latin typeface="+mj-lt"/>
                <a:ea typeface="ＭＳ Ｐゴシック" charset="0"/>
                <a:cs typeface="ＭＳ Ｐゴシック" charset="0"/>
              </a:rPr>
              <a:t>Vegetated subsurface flow wetlands increased longevity of phosphorus removal</a:t>
            </a:r>
          </a:p>
          <a:p>
            <a:pPr>
              <a:buFont typeface="Wingdings" panose="05000000000000000000" pitchFamily="2" charset="2"/>
              <a:buChar char="§"/>
            </a:pPr>
            <a:r>
              <a:rPr lang="en-US" sz="2600" dirty="0" smtClean="0">
                <a:latin typeface="+mj-lt"/>
                <a:ea typeface="ＭＳ Ｐゴシック" charset="0"/>
                <a:cs typeface="ＭＳ Ｐゴシック" charset="0"/>
              </a:rPr>
              <a:t>Monitor for phosphorus saturation of clay</a:t>
            </a:r>
          </a:p>
          <a:p>
            <a:pPr lvl="1">
              <a:buFont typeface="Wingdings" panose="05000000000000000000" pitchFamily="2" charset="2"/>
              <a:buChar char="§"/>
            </a:pPr>
            <a:r>
              <a:rPr lang="en-US" sz="2400" dirty="0" smtClean="0">
                <a:latin typeface="+mj-lt"/>
                <a:ea typeface="ＭＳ Ｐゴシック" charset="0"/>
                <a:cs typeface="ＭＳ Ｐゴシック" charset="0"/>
              </a:rPr>
              <a:t>Removal efficiency declines as binding sites fill, replace clay</a:t>
            </a:r>
            <a:endParaRPr lang="en-US" sz="2400" dirty="0">
              <a:latin typeface="+mj-lt"/>
              <a:ea typeface="ＭＳ Ｐゴシック" charset="0"/>
              <a:cs typeface="ＭＳ Ｐゴシック"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947" y="509154"/>
            <a:ext cx="665017" cy="665017"/>
          </a:xfrm>
          <a:prstGeom prst="rect">
            <a:avLst/>
          </a:prstGeom>
        </p:spPr>
      </p:pic>
    </p:spTree>
    <p:extLst>
      <p:ext uri="{BB962C8B-B14F-4D97-AF65-F5344CB8AC3E}">
        <p14:creationId xmlns:p14="http://schemas.microsoft.com/office/powerpoint/2010/main" val="2247040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5245" y="210546"/>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Floating wetlands </a:t>
            </a:r>
            <a:r>
              <a:rPr lang="en-US" sz="3600" dirty="0" smtClean="0"/>
              <a:t>(smaller scale)</a:t>
            </a:r>
            <a:endParaRPr lang="en-US" dirty="0"/>
          </a:p>
        </p:txBody>
      </p:sp>
      <p:pic>
        <p:nvPicPr>
          <p:cNvPr id="3" name="Content Placeholder 4" descr="3.18.08 024.jpg"/>
          <p:cNvPicPr>
            <a:picLocks noChangeAspect="1"/>
          </p:cNvPicPr>
          <p:nvPr/>
        </p:nvPicPr>
        <p:blipFill>
          <a:blip r:embed="rId2" cstate="print"/>
          <a:srcRect t="5526" b="5526"/>
          <a:stretch>
            <a:fillRect/>
          </a:stretch>
        </p:blipFill>
        <p:spPr>
          <a:xfrm>
            <a:off x="405245" y="1277346"/>
            <a:ext cx="8229600" cy="4876800"/>
          </a:xfrm>
          <a:prstGeom prst="rect">
            <a:avLst/>
          </a:prstGeom>
          <a:ln w="12700" cmpd="sng">
            <a:solidFill>
              <a:srgbClr val="000000"/>
            </a:solidFill>
          </a:ln>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947" y="509154"/>
            <a:ext cx="665017" cy="665017"/>
          </a:xfrm>
          <a:prstGeom prst="rect">
            <a:avLst/>
          </a:prstGeom>
        </p:spPr>
      </p:pic>
    </p:spTree>
    <p:extLst>
      <p:ext uri="{BB962C8B-B14F-4D97-AF65-F5344CB8AC3E}">
        <p14:creationId xmlns:p14="http://schemas.microsoft.com/office/powerpoint/2010/main" val="2921361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Fig3_FTW.jpg"/>
          <p:cNvPicPr>
            <a:picLocks noChangeAspect="1"/>
          </p:cNvPicPr>
          <p:nvPr/>
        </p:nvPicPr>
        <p:blipFill>
          <a:blip r:embed="rId2" cstate="print">
            <a:extLst>
              <a:ext uri="{28A0092B-C50C-407E-A947-70E740481C1C}">
                <a14:useLocalDpi xmlns:a14="http://schemas.microsoft.com/office/drawing/2010/main"/>
              </a:ext>
            </a:extLst>
          </a:blip>
          <a:srcRect t="-12460" b="-12460"/>
          <a:stretch>
            <a:fillRect/>
          </a:stretch>
        </p:blipFill>
        <p:spPr>
          <a:xfrm>
            <a:off x="1600201" y="574232"/>
            <a:ext cx="5272548" cy="6159928"/>
          </a:xfrm>
          <a:prstGeom prst="rect">
            <a:avLst/>
          </a:prstGeom>
        </p:spPr>
      </p:pic>
      <p:sp>
        <p:nvSpPr>
          <p:cNvPr id="3" name="Title 4"/>
          <p:cNvSpPr txBox="1">
            <a:spLocks/>
          </p:cNvSpPr>
          <p:nvPr/>
        </p:nvSpPr>
        <p:spPr>
          <a:xfrm>
            <a:off x="147483" y="87535"/>
            <a:ext cx="8893277" cy="84365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Floating treatment wetlands (FTWs)</a:t>
            </a:r>
            <a:endParaRPr lang="en-US" dirty="0"/>
          </a:p>
        </p:txBody>
      </p:sp>
    </p:spTree>
    <p:extLst>
      <p:ext uri="{BB962C8B-B14F-4D97-AF65-F5344CB8AC3E}">
        <p14:creationId xmlns:p14="http://schemas.microsoft.com/office/powerpoint/2010/main" val="36734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a:xfrm>
            <a:off x="457200" y="561110"/>
            <a:ext cx="8229600" cy="54344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4000" dirty="0" smtClean="0">
                <a:latin typeface="Trebuchet MS" charset="0"/>
              </a:rPr>
              <a:t>Sand Filtration</a:t>
            </a:r>
          </a:p>
          <a:p>
            <a:endParaRPr lang="en-US" sz="4000" dirty="0">
              <a:latin typeface="Trebuchet MS" charset="0"/>
            </a:endParaRPr>
          </a:p>
          <a:p>
            <a:r>
              <a:rPr lang="en-US" sz="3200" dirty="0" smtClean="0">
                <a:latin typeface="Trebuchet MS" charset="0"/>
              </a:rPr>
              <a:t>Rapid </a:t>
            </a:r>
            <a:r>
              <a:rPr lang="en-US" sz="3200" dirty="0">
                <a:latin typeface="Trebuchet MS" charset="0"/>
              </a:rPr>
              <a:t>sand filtration</a:t>
            </a:r>
          </a:p>
          <a:p>
            <a:pPr marL="1242695" lvl="2" indent="0">
              <a:buNone/>
            </a:pPr>
            <a:r>
              <a:rPr lang="en-US" sz="2400" dirty="0">
                <a:latin typeface="Trebuchet MS" charset="0"/>
              </a:rPr>
              <a:t>Coarse sand (&gt;1mm)</a:t>
            </a:r>
          </a:p>
          <a:p>
            <a:pPr marL="1242695" lvl="2" indent="0">
              <a:buNone/>
            </a:pPr>
            <a:r>
              <a:rPr lang="en-US" sz="2400" dirty="0">
                <a:latin typeface="Trebuchet MS" charset="0"/>
              </a:rPr>
              <a:t>Removes larger particles only</a:t>
            </a:r>
          </a:p>
          <a:p>
            <a:pPr marL="1242695" lvl="2" indent="0">
              <a:buNone/>
            </a:pPr>
            <a:r>
              <a:rPr lang="en-US" sz="2400" dirty="0">
                <a:latin typeface="Trebuchet MS" charset="0"/>
              </a:rPr>
              <a:t>Does not remove pathogens</a:t>
            </a:r>
          </a:p>
          <a:p>
            <a:pPr marL="1242695" lvl="2" indent="0">
              <a:buNone/>
            </a:pPr>
            <a:r>
              <a:rPr lang="en-US" sz="2400" dirty="0">
                <a:latin typeface="Trebuchet MS" charset="0"/>
              </a:rPr>
              <a:t>Does not remove pollutants</a:t>
            </a:r>
          </a:p>
          <a:p>
            <a:pPr marL="1242695" lvl="2" indent="0">
              <a:buNone/>
            </a:pPr>
            <a:r>
              <a:rPr lang="en-US" sz="2400" dirty="0">
                <a:latin typeface="Trebuchet MS" charset="0"/>
              </a:rPr>
              <a:t>18 – 180 </a:t>
            </a:r>
            <a:r>
              <a:rPr lang="en-US" sz="2400" dirty="0" err="1">
                <a:latin typeface="Trebuchet MS" charset="0"/>
              </a:rPr>
              <a:t>gpm</a:t>
            </a:r>
            <a:r>
              <a:rPr lang="en-US" sz="2400" dirty="0">
                <a:latin typeface="Trebuchet MS" charset="0"/>
              </a:rPr>
              <a:t>/yd</a:t>
            </a:r>
            <a:r>
              <a:rPr lang="en-US" sz="2400" baseline="30000" dirty="0">
                <a:latin typeface="Trebuchet MS" charset="0"/>
              </a:rPr>
              <a:t>2</a:t>
            </a:r>
          </a:p>
          <a:p>
            <a:pPr marL="1242695" lvl="2" indent="0">
              <a:buNone/>
            </a:pPr>
            <a:r>
              <a:rPr lang="en-US" sz="2400" dirty="0">
                <a:latin typeface="Trebuchet MS" charset="0"/>
              </a:rPr>
              <a:t>Low maintenance</a:t>
            </a:r>
          </a:p>
          <a:p>
            <a:endParaRPr lang="en-US" sz="4000" dirty="0">
              <a:latin typeface="Trebuchet MS"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9184" y="893617"/>
            <a:ext cx="1136073" cy="1136073"/>
          </a:xfrm>
          <a:prstGeom prst="rect">
            <a:avLst/>
          </a:prstGeom>
        </p:spPr>
      </p:pic>
    </p:spTree>
    <p:extLst>
      <p:ext uri="{BB962C8B-B14F-4D97-AF65-F5344CB8AC3E}">
        <p14:creationId xmlns:p14="http://schemas.microsoft.com/office/powerpoint/2010/main" val="1376439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19" y="1144616"/>
            <a:ext cx="6754090" cy="2062103"/>
          </a:xfrm>
          <a:prstGeom prst="rect">
            <a:avLst/>
          </a:prstGeom>
        </p:spPr>
        <p:txBody>
          <a:bodyPr wrap="square">
            <a:spAutoFit/>
          </a:bodyPr>
          <a:lstStyle/>
          <a:p>
            <a:pPr marL="796925" lvl="1">
              <a:tabLst>
                <a:tab pos="3205163" algn="l"/>
              </a:tabLst>
            </a:pPr>
            <a:r>
              <a:rPr lang="en-US" sz="3200" dirty="0">
                <a:latin typeface="Trebuchet MS" charset="0"/>
              </a:rPr>
              <a:t>Slow sand filtration</a:t>
            </a:r>
          </a:p>
          <a:p>
            <a:pPr marL="1425575" lvl="2">
              <a:tabLst>
                <a:tab pos="3205163" algn="l"/>
              </a:tabLst>
            </a:pPr>
            <a:r>
              <a:rPr lang="en-US" sz="2400" dirty="0">
                <a:latin typeface="Trebuchet MS" charset="0"/>
              </a:rPr>
              <a:t>Removes pathogens</a:t>
            </a:r>
          </a:p>
          <a:p>
            <a:pPr marL="1425575" lvl="2">
              <a:tabLst>
                <a:tab pos="3205163" algn="l"/>
              </a:tabLst>
            </a:pPr>
            <a:r>
              <a:rPr lang="en-US" sz="2400" dirty="0">
                <a:latin typeface="Trebuchet MS" charset="0"/>
              </a:rPr>
              <a:t>Removes many pollutants</a:t>
            </a:r>
          </a:p>
          <a:p>
            <a:pPr marL="1425575" lvl="2">
              <a:tabLst>
                <a:tab pos="3205163" algn="l"/>
              </a:tabLst>
            </a:pPr>
            <a:r>
              <a:rPr lang="en-US" sz="2400" dirty="0">
                <a:latin typeface="Trebuchet MS" charset="0"/>
              </a:rPr>
              <a:t>Low maintenance</a:t>
            </a:r>
          </a:p>
          <a:p>
            <a:pPr marL="1425575" lvl="2">
              <a:tabLst>
                <a:tab pos="3205163" algn="l"/>
              </a:tabLst>
            </a:pPr>
            <a:r>
              <a:rPr lang="en-US" sz="2400" dirty="0">
                <a:latin typeface="Trebuchet MS" charset="0"/>
              </a:rPr>
              <a:t>Slow flow rates </a:t>
            </a:r>
            <a:r>
              <a:rPr lang="en-US" sz="2400" b="1" dirty="0">
                <a:solidFill>
                  <a:srgbClr val="800000"/>
                </a:solidFill>
                <a:latin typeface="Trebuchet MS" charset="0"/>
              </a:rPr>
              <a:t>0.5–2 </a:t>
            </a:r>
            <a:r>
              <a:rPr lang="en-US" sz="2400" b="1" dirty="0" err="1">
                <a:solidFill>
                  <a:srgbClr val="800000"/>
                </a:solidFill>
                <a:latin typeface="Trebuchet MS" charset="0"/>
              </a:rPr>
              <a:t>gpm</a:t>
            </a:r>
            <a:r>
              <a:rPr lang="en-US" sz="2400" b="1" dirty="0">
                <a:solidFill>
                  <a:srgbClr val="800000"/>
                </a:solidFill>
                <a:latin typeface="Trebuchet MS" charset="0"/>
              </a:rPr>
              <a:t>/yd</a:t>
            </a:r>
            <a:r>
              <a:rPr lang="en-US" sz="2400" b="1" baseline="30000" dirty="0">
                <a:solidFill>
                  <a:srgbClr val="800000"/>
                </a:solidFill>
                <a:latin typeface="Trebuchet MS" charset="0"/>
              </a:rPr>
              <a:t>2</a:t>
            </a:r>
            <a:r>
              <a:rPr lang="en-US" b="1" dirty="0">
                <a:solidFill>
                  <a:srgbClr val="800000"/>
                </a:solidFill>
                <a:latin typeface="Trebuchet MS" charset="0"/>
              </a:rPr>
              <a:t>	</a:t>
            </a:r>
            <a:endParaRPr lang="en-US" dirty="0"/>
          </a:p>
        </p:txBody>
      </p:sp>
      <p:sp>
        <p:nvSpPr>
          <p:cNvPr id="3" name="Rectangle 2"/>
          <p:cNvSpPr/>
          <p:nvPr/>
        </p:nvSpPr>
        <p:spPr>
          <a:xfrm>
            <a:off x="903106" y="490743"/>
            <a:ext cx="3563796" cy="707886"/>
          </a:xfrm>
          <a:prstGeom prst="rect">
            <a:avLst/>
          </a:prstGeom>
        </p:spPr>
        <p:txBody>
          <a:bodyPr wrap="none">
            <a:spAutoFit/>
          </a:bodyPr>
          <a:lstStyle/>
          <a:p>
            <a:r>
              <a:rPr lang="en-US" sz="4000" dirty="0">
                <a:latin typeface="Trebuchet MS" charset="0"/>
              </a:rPr>
              <a:t>Sand Filtration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21" y="553319"/>
            <a:ext cx="1136073" cy="1136073"/>
          </a:xfrm>
          <a:prstGeom prst="rect">
            <a:avLst/>
          </a:prstGeom>
        </p:spPr>
      </p:pic>
    </p:spTree>
    <p:extLst>
      <p:ext uri="{BB962C8B-B14F-4D97-AF65-F5344CB8AC3E}">
        <p14:creationId xmlns:p14="http://schemas.microsoft.com/office/powerpoint/2010/main" val="492023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5245" y="179374"/>
            <a:ext cx="8229600" cy="9906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t>Mechanism - physical</a:t>
            </a:r>
            <a:endParaRPr lang="en-US" dirty="0"/>
          </a:p>
        </p:txBody>
      </p:sp>
      <p:grpSp>
        <p:nvGrpSpPr>
          <p:cNvPr id="3" name="Group 2"/>
          <p:cNvGrpSpPr/>
          <p:nvPr/>
        </p:nvGrpSpPr>
        <p:grpSpPr>
          <a:xfrm>
            <a:off x="2279328" y="1472046"/>
            <a:ext cx="4365085" cy="4772991"/>
            <a:chOff x="2507976" y="2189170"/>
            <a:chExt cx="3965825" cy="4336421"/>
          </a:xfrm>
        </p:grpSpPr>
        <p:sp>
          <p:nvSpPr>
            <p:cNvPr id="4" name="TextBox 3"/>
            <p:cNvSpPr txBox="1"/>
            <p:nvPr/>
          </p:nvSpPr>
          <p:spPr>
            <a:xfrm>
              <a:off x="2743781" y="6063926"/>
              <a:ext cx="3730020" cy="461665"/>
            </a:xfrm>
            <a:prstGeom prst="rect">
              <a:avLst/>
            </a:prstGeom>
            <a:noFill/>
          </p:spPr>
          <p:txBody>
            <a:bodyPr wrap="square" rtlCol="0">
              <a:spAutoFit/>
            </a:bodyPr>
            <a:lstStyle/>
            <a:p>
              <a:pPr algn="ctr"/>
              <a:r>
                <a:rPr lang="en-US" sz="1200" dirty="0"/>
                <a:t>(</a:t>
              </a:r>
              <a:r>
                <a:rPr lang="en-US" sz="1200" dirty="0" err="1"/>
                <a:t>Huisman</a:t>
              </a:r>
              <a:r>
                <a:rPr lang="en-US" sz="1200" dirty="0"/>
                <a:t> and Wood, 1974</a:t>
              </a:r>
              <a:r>
                <a:rPr lang="en-US" sz="1200" dirty="0" smtClean="0"/>
                <a:t>)</a:t>
              </a:r>
            </a:p>
            <a:p>
              <a:pPr algn="ctr"/>
              <a:r>
                <a:rPr lang="en-US" sz="1200" dirty="0" smtClean="0">
                  <a:hlinkClick r:id="rId2"/>
                </a:rPr>
                <a:t>http</a:t>
              </a:r>
              <a:r>
                <a:rPr lang="en-US" sz="1200" dirty="0">
                  <a:hlinkClick r:id="rId2"/>
                </a:rPr>
                <a:t>://</a:t>
              </a:r>
              <a:r>
                <a:rPr lang="en-US" sz="1200" dirty="0" smtClean="0">
                  <a:hlinkClick r:id="rId2"/>
                </a:rPr>
                <a:t>bikonwater.com/pressure_sand.html</a:t>
              </a:r>
              <a:endParaRPr lang="en-US" sz="1200" dirty="0" smtClean="0"/>
            </a:p>
          </p:txBody>
        </p:sp>
        <p:grpSp>
          <p:nvGrpSpPr>
            <p:cNvPr id="5" name="Group 4"/>
            <p:cNvGrpSpPr/>
            <p:nvPr/>
          </p:nvGrpSpPr>
          <p:grpSpPr>
            <a:xfrm>
              <a:off x="2507976" y="2189170"/>
              <a:ext cx="3892824" cy="3669244"/>
              <a:chOff x="561564" y="2580880"/>
              <a:chExt cx="3892824" cy="3669244"/>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671372" y="4137226"/>
                <a:ext cx="1387651" cy="20298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2600997"/>
                <a:ext cx="3034754" cy="1108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662379" y="3524794"/>
                <a:ext cx="1528384" cy="646331"/>
              </a:xfrm>
              <a:prstGeom prst="rect">
                <a:avLst/>
              </a:prstGeom>
              <a:noFill/>
            </p:spPr>
            <p:txBody>
              <a:bodyPr wrap="square" rtlCol="0">
                <a:spAutoFit/>
              </a:bodyPr>
              <a:lstStyle/>
              <a:p>
                <a:pPr algn="ctr"/>
                <a:r>
                  <a:rPr lang="en-US" dirty="0" smtClean="0"/>
                  <a:t>Adsorption/ attachment</a:t>
                </a:r>
                <a:endParaRPr lang="en-US" dirty="0"/>
              </a:p>
            </p:txBody>
          </p:sp>
          <p:sp>
            <p:nvSpPr>
              <p:cNvPr id="9" name="TextBox 8"/>
              <p:cNvSpPr txBox="1"/>
              <p:nvPr/>
            </p:nvSpPr>
            <p:spPr>
              <a:xfrm>
                <a:off x="911428" y="3492528"/>
                <a:ext cx="1528384" cy="646331"/>
              </a:xfrm>
              <a:prstGeom prst="rect">
                <a:avLst/>
              </a:prstGeom>
              <a:noFill/>
            </p:spPr>
            <p:txBody>
              <a:bodyPr wrap="square" rtlCol="0">
                <a:spAutoFit/>
              </a:bodyPr>
              <a:lstStyle/>
              <a:p>
                <a:pPr algn="ctr"/>
                <a:r>
                  <a:rPr lang="en-US" dirty="0" smtClean="0"/>
                  <a:t>Screening/ straining</a:t>
                </a:r>
                <a:endParaRPr lang="en-US" dirty="0"/>
              </a:p>
            </p:txBody>
          </p:sp>
          <p:sp>
            <p:nvSpPr>
              <p:cNvPr id="10" name="Rounded Rectangle 9"/>
              <p:cNvSpPr/>
              <p:nvPr/>
            </p:nvSpPr>
            <p:spPr>
              <a:xfrm>
                <a:off x="561564" y="2580880"/>
                <a:ext cx="3892824" cy="36692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4131" y="5003544"/>
                <a:ext cx="1878248" cy="369332"/>
              </a:xfrm>
              <a:prstGeom prst="rect">
                <a:avLst/>
              </a:prstGeom>
              <a:noFill/>
            </p:spPr>
            <p:txBody>
              <a:bodyPr wrap="square" rtlCol="0">
                <a:spAutoFit/>
              </a:bodyPr>
              <a:lstStyle/>
              <a:p>
                <a:pPr algn="ctr"/>
                <a:r>
                  <a:rPr lang="en-US" dirty="0" smtClean="0"/>
                  <a:t>Sedimentation</a:t>
                </a:r>
                <a:endParaRPr lang="en-US" dirty="0"/>
              </a:p>
            </p:txBody>
          </p:sp>
        </p:gr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21" y="553319"/>
            <a:ext cx="1136073" cy="1136073"/>
          </a:xfrm>
          <a:prstGeom prst="rect">
            <a:avLst/>
          </a:prstGeom>
        </p:spPr>
      </p:pic>
    </p:spTree>
    <p:extLst>
      <p:ext uri="{BB962C8B-B14F-4D97-AF65-F5344CB8AC3E}">
        <p14:creationId xmlns:p14="http://schemas.microsoft.com/office/powerpoint/2010/main" val="2721688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7819" y="0"/>
            <a:ext cx="8229600" cy="9906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t>Mechanism - biological</a:t>
            </a:r>
            <a:endParaRPr lang="en-US" dirty="0"/>
          </a:p>
        </p:txBody>
      </p:sp>
      <p:grpSp>
        <p:nvGrpSpPr>
          <p:cNvPr id="3" name="Group 2"/>
          <p:cNvGrpSpPr/>
          <p:nvPr/>
        </p:nvGrpSpPr>
        <p:grpSpPr>
          <a:xfrm>
            <a:off x="4631590" y="1918914"/>
            <a:ext cx="3892824" cy="4138493"/>
            <a:chOff x="2758912" y="2189170"/>
            <a:chExt cx="3892824" cy="4138493"/>
          </a:xfrm>
        </p:grpSpPr>
        <p:grpSp>
          <p:nvGrpSpPr>
            <p:cNvPr id="4" name="Group 3"/>
            <p:cNvGrpSpPr/>
            <p:nvPr/>
          </p:nvGrpSpPr>
          <p:grpSpPr>
            <a:xfrm>
              <a:off x="2758912" y="2189170"/>
              <a:ext cx="3892824" cy="3669244"/>
              <a:chOff x="4870176" y="2189170"/>
              <a:chExt cx="3892824" cy="3669244"/>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8059" y="2496056"/>
                <a:ext cx="3008952" cy="191283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ounded Rectangle 6"/>
              <p:cNvSpPr/>
              <p:nvPr/>
            </p:nvSpPr>
            <p:spPr>
              <a:xfrm>
                <a:off x="4870176" y="2189170"/>
                <a:ext cx="3892824" cy="36692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75064" y="4627330"/>
                <a:ext cx="3394941" cy="707886"/>
              </a:xfrm>
              <a:prstGeom prst="rect">
                <a:avLst/>
              </a:prstGeom>
              <a:noFill/>
            </p:spPr>
            <p:txBody>
              <a:bodyPr wrap="square" rtlCol="0">
                <a:spAutoFit/>
              </a:bodyPr>
              <a:lstStyle/>
              <a:p>
                <a:pPr algn="ctr"/>
                <a:r>
                  <a:rPr lang="en-US" sz="2000" dirty="0" smtClean="0"/>
                  <a:t>Predation, assimilation, attachment to biofilms</a:t>
                </a:r>
                <a:endParaRPr lang="en-US" sz="2000" dirty="0"/>
              </a:p>
            </p:txBody>
          </p:sp>
        </p:grpSp>
        <p:sp>
          <p:nvSpPr>
            <p:cNvPr id="5" name="TextBox 4"/>
            <p:cNvSpPr txBox="1"/>
            <p:nvPr/>
          </p:nvSpPr>
          <p:spPr>
            <a:xfrm>
              <a:off x="2974888" y="5865998"/>
              <a:ext cx="3533335" cy="461665"/>
            </a:xfrm>
            <a:prstGeom prst="rect">
              <a:avLst/>
            </a:prstGeom>
            <a:noFill/>
          </p:spPr>
          <p:txBody>
            <a:bodyPr wrap="square" rtlCol="0">
              <a:spAutoFit/>
            </a:bodyPr>
            <a:lstStyle/>
            <a:p>
              <a:pPr algn="ctr"/>
              <a:r>
                <a:rPr lang="en-US" sz="1200" dirty="0" smtClean="0"/>
                <a:t>photo-dict.faqs.org/phrase/621/bacteria.html</a:t>
              </a:r>
              <a:endParaRPr lang="en-US" sz="1200" dirty="0"/>
            </a:p>
            <a:p>
              <a:pPr algn="ctr"/>
              <a:endParaRPr lang="en-US" sz="1200" dirty="0"/>
            </a:p>
          </p:txBody>
        </p:sp>
      </p:grpSp>
      <p:sp>
        <p:nvSpPr>
          <p:cNvPr id="9" name="TextBox 8"/>
          <p:cNvSpPr txBox="1"/>
          <p:nvPr/>
        </p:nvSpPr>
        <p:spPr>
          <a:xfrm>
            <a:off x="124182" y="1597284"/>
            <a:ext cx="4507408" cy="1938992"/>
          </a:xfrm>
          <a:prstGeom prst="rect">
            <a:avLst/>
          </a:prstGeom>
          <a:noFill/>
        </p:spPr>
        <p:txBody>
          <a:bodyPr wrap="square" rtlCol="0">
            <a:spAutoFit/>
          </a:bodyPr>
          <a:lstStyle/>
          <a:p>
            <a:r>
              <a:rPr lang="en-US" sz="2400" dirty="0" smtClean="0">
                <a:latin typeface="Trebuchet MS" charset="0"/>
              </a:rPr>
              <a:t>Community of microorganisms</a:t>
            </a:r>
          </a:p>
          <a:p>
            <a:pPr marL="800100" lvl="1" indent="-342900">
              <a:buFont typeface="Arial"/>
              <a:buChar char="•"/>
            </a:pPr>
            <a:r>
              <a:rPr lang="en-US" sz="2400" dirty="0" smtClean="0">
                <a:latin typeface="Trebuchet MS" charset="0"/>
              </a:rPr>
              <a:t>algae</a:t>
            </a:r>
          </a:p>
          <a:p>
            <a:pPr marL="800100" lvl="1" indent="-342900">
              <a:buFont typeface="Arial"/>
              <a:buChar char="•"/>
            </a:pPr>
            <a:r>
              <a:rPr lang="en-US" sz="2400" dirty="0" smtClean="0">
                <a:latin typeface="Trebuchet MS" charset="0"/>
              </a:rPr>
              <a:t>bacteria</a:t>
            </a:r>
          </a:p>
          <a:p>
            <a:pPr marL="800100" lvl="1" indent="-342900">
              <a:buFont typeface="Arial"/>
              <a:buChar char="•"/>
            </a:pPr>
            <a:r>
              <a:rPr lang="en-US" sz="2400" dirty="0" smtClean="0">
                <a:latin typeface="Trebuchet MS" charset="0"/>
              </a:rPr>
              <a:t>diatoms</a:t>
            </a:r>
          </a:p>
          <a:p>
            <a:pPr marL="800100" lvl="1" indent="-342900">
              <a:buFont typeface="Arial"/>
              <a:buChar char="•"/>
            </a:pPr>
            <a:r>
              <a:rPr lang="en-US" sz="2400" dirty="0" smtClean="0">
                <a:latin typeface="Trebuchet MS" charset="0"/>
              </a:rPr>
              <a:t>zooplankton</a:t>
            </a:r>
            <a:endParaRPr lang="en-US" sz="2400" dirty="0">
              <a:latin typeface="Trebuchet MS" charset="0"/>
            </a:endParaRPr>
          </a:p>
        </p:txBody>
      </p:sp>
      <p:sp>
        <p:nvSpPr>
          <p:cNvPr id="10" name="TextBox 9"/>
          <p:cNvSpPr txBox="1"/>
          <p:nvPr/>
        </p:nvSpPr>
        <p:spPr>
          <a:xfrm>
            <a:off x="124182" y="1153156"/>
            <a:ext cx="6292458" cy="492443"/>
          </a:xfrm>
          <a:prstGeom prst="rect">
            <a:avLst/>
          </a:prstGeom>
          <a:noFill/>
        </p:spPr>
        <p:txBody>
          <a:bodyPr wrap="none" rtlCol="0">
            <a:spAutoFit/>
          </a:bodyPr>
          <a:lstStyle/>
          <a:p>
            <a:r>
              <a:rPr lang="en-US" altLang="ja-JP" sz="2600" dirty="0">
                <a:solidFill>
                  <a:srgbClr val="000000"/>
                </a:solidFill>
                <a:latin typeface="Trebuchet MS" charset="0"/>
              </a:rPr>
              <a:t>“</a:t>
            </a:r>
            <a:r>
              <a:rPr lang="en-US" altLang="ja-JP" sz="2600" dirty="0" err="1">
                <a:solidFill>
                  <a:srgbClr val="000000"/>
                </a:solidFill>
                <a:latin typeface="Trebuchet MS" charset="0"/>
              </a:rPr>
              <a:t>Schmutzdecke</a:t>
            </a:r>
            <a:r>
              <a:rPr lang="ja-JP" altLang="en-US" sz="2600" dirty="0">
                <a:latin typeface="Trebuchet MS" charset="0"/>
              </a:rPr>
              <a:t>”</a:t>
            </a:r>
            <a:r>
              <a:rPr lang="en-US" altLang="ja-JP" sz="2600" dirty="0">
                <a:latin typeface="Trebuchet MS" charset="0"/>
              </a:rPr>
              <a:t>- most treatment </a:t>
            </a:r>
            <a:r>
              <a:rPr lang="en-US" altLang="ja-JP" sz="2600" dirty="0" smtClean="0">
                <a:latin typeface="Trebuchet MS" charset="0"/>
              </a:rPr>
              <a:t>occurs</a:t>
            </a:r>
            <a:endParaRPr lang="en-US" altLang="ja-JP" sz="2600" dirty="0">
              <a:latin typeface="Trebuchet MS" charset="0"/>
            </a:endParaRPr>
          </a:p>
        </p:txBody>
      </p:sp>
      <p:pic>
        <p:nvPicPr>
          <p:cNvPr id="11" name="Picture 10" descr="C:\Users\Elizabeth\Desktop\thesis pics\IMG_182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284" t="8797" r="3739"/>
          <a:stretch/>
        </p:blipFill>
        <p:spPr bwMode="auto">
          <a:xfrm>
            <a:off x="2459290" y="3585898"/>
            <a:ext cx="1874374" cy="2590801"/>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cxnSp>
        <p:nvCxnSpPr>
          <p:cNvPr id="12" name="Straight Arrow Connector 11"/>
          <p:cNvCxnSpPr/>
          <p:nvPr/>
        </p:nvCxnSpPr>
        <p:spPr>
          <a:xfrm>
            <a:off x="3842051" y="4695321"/>
            <a:ext cx="614086" cy="0"/>
          </a:xfrm>
          <a:prstGeom prst="straightConnector1">
            <a:avLst/>
          </a:prstGeom>
          <a:ln w="38100" cmpd="sng">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4050" y="347714"/>
            <a:ext cx="661419" cy="661419"/>
          </a:xfrm>
          <a:prstGeom prst="rect">
            <a:avLst/>
          </a:prstGeom>
        </p:spPr>
      </p:pic>
    </p:spTree>
    <p:extLst>
      <p:ext uri="{BB962C8B-B14F-4D97-AF65-F5344CB8AC3E}">
        <p14:creationId xmlns:p14="http://schemas.microsoft.com/office/powerpoint/2010/main" val="6181076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low Sand Filter Diagram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981200"/>
            <a:ext cx="6856413" cy="397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612775" y="228600"/>
            <a:ext cx="81534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latin typeface="Trebuchet MS" charset="0"/>
              </a:rPr>
              <a:t>System Design</a:t>
            </a:r>
            <a:endParaRPr lang="en-US">
              <a:latin typeface="Trebuchet MS"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3460331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21" name="Rectangle 9"/>
          <p:cNvSpPr>
            <a:spLocks noChangeArrowheads="1"/>
          </p:cNvSpPr>
          <p:nvPr/>
        </p:nvSpPr>
        <p:spPr bwMode="auto">
          <a:xfrm>
            <a:off x="1304925" y="1089025"/>
            <a:ext cx="6650038" cy="5572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747" name="TextBox 4"/>
          <p:cNvSpPr txBox="1">
            <a:spLocks noChangeArrowheads="1"/>
          </p:cNvSpPr>
          <p:nvPr/>
        </p:nvSpPr>
        <p:spPr bwMode="auto">
          <a:xfrm>
            <a:off x="381000" y="2057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Tw Cen MT" charset="0"/>
            </a:endParaRPr>
          </a:p>
        </p:txBody>
      </p:sp>
      <p:sp>
        <p:nvSpPr>
          <p:cNvPr id="320517" name="Rectangle 5"/>
          <p:cNvSpPr>
            <a:spLocks noChangeArrowheads="1"/>
          </p:cNvSpPr>
          <p:nvPr/>
        </p:nvSpPr>
        <p:spPr bwMode="auto">
          <a:xfrm>
            <a:off x="7000875" y="5797550"/>
            <a:ext cx="873125" cy="214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sz="800">
                <a:latin typeface="Trebuchet MS" charset="0"/>
                <a:cs typeface="+mn-cs"/>
              </a:rPr>
              <a:t>Graphic: L. Oki</a:t>
            </a:r>
          </a:p>
        </p:txBody>
      </p:sp>
      <p:pic>
        <p:nvPicPr>
          <p:cNvPr id="31749" name="Picture 10" descr="SlowSand Filtration Operation part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545" y="108770"/>
            <a:ext cx="5095772" cy="6145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27714441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2" name="Rectangle 6"/>
          <p:cNvSpPr>
            <a:spLocks noChangeArrowheads="1"/>
          </p:cNvSpPr>
          <p:nvPr/>
        </p:nvSpPr>
        <p:spPr bwMode="auto">
          <a:xfrm>
            <a:off x="1304925" y="1089025"/>
            <a:ext cx="6650038" cy="5572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795" name="TextBox 4"/>
          <p:cNvSpPr txBox="1">
            <a:spLocks noChangeArrowheads="1"/>
          </p:cNvSpPr>
          <p:nvPr/>
        </p:nvSpPr>
        <p:spPr bwMode="auto">
          <a:xfrm>
            <a:off x="381000" y="2057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Tw Cen MT" charset="0"/>
            </a:endParaRPr>
          </a:p>
        </p:txBody>
      </p:sp>
      <p:pic>
        <p:nvPicPr>
          <p:cNvPr id="33797" name="Picture 7" descr="SlowSand Filtration Operation part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622" y="0"/>
            <a:ext cx="5973097" cy="6277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4001077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981" y="62733"/>
            <a:ext cx="3720506" cy="830997"/>
          </a:xfrm>
          <a:prstGeom prst="rect">
            <a:avLst/>
          </a:prstGeom>
          <a:noFill/>
        </p:spPr>
        <p:txBody>
          <a:bodyPr wrap="none" rtlCol="0">
            <a:spAutoFit/>
          </a:bodyPr>
          <a:lstStyle/>
          <a:p>
            <a:pPr algn="ctr"/>
            <a:r>
              <a:rPr lang="en-US" sz="2400" b="1" u="sng" dirty="0" smtClean="0"/>
              <a:t>Percent Change </a:t>
            </a:r>
            <a:r>
              <a:rPr lang="en-US" sz="2400" b="1" u="sng" dirty="0"/>
              <a:t>Streamflow</a:t>
            </a:r>
          </a:p>
          <a:p>
            <a:pPr algn="ctr"/>
            <a:r>
              <a:rPr lang="en-US" sz="2400" b="1" dirty="0" smtClean="0"/>
              <a:t>Annual - Minimum</a:t>
            </a:r>
            <a:endParaRPr lang="en-US" sz="2400" b="1" dirty="0"/>
          </a:p>
        </p:txBody>
      </p:sp>
      <p:sp>
        <p:nvSpPr>
          <p:cNvPr id="2" name="TextBox 1"/>
          <p:cNvSpPr txBox="1"/>
          <p:nvPr/>
        </p:nvSpPr>
        <p:spPr>
          <a:xfrm>
            <a:off x="7047707" y="29526"/>
            <a:ext cx="1904999" cy="830997"/>
          </a:xfrm>
          <a:prstGeom prst="rect">
            <a:avLst/>
          </a:prstGeom>
          <a:noFill/>
        </p:spPr>
        <p:txBody>
          <a:bodyPr wrap="square" rtlCol="0">
            <a:spAutoFit/>
          </a:bodyPr>
          <a:lstStyle/>
          <a:p>
            <a:pPr algn="ctr"/>
            <a:r>
              <a:rPr lang="en-US" sz="2400" b="1" u="sng" dirty="0"/>
              <a:t>Time Period </a:t>
            </a:r>
          </a:p>
          <a:p>
            <a:pPr algn="ctr"/>
            <a:r>
              <a:rPr lang="en-US" sz="2400" b="1" dirty="0" smtClean="0"/>
              <a:t>2011-2040</a:t>
            </a:r>
            <a:endParaRPr lang="en-US" sz="2400" b="1" dirty="0"/>
          </a:p>
        </p:txBody>
      </p:sp>
      <p:sp>
        <p:nvSpPr>
          <p:cNvPr id="3" name="TextBox 2"/>
          <p:cNvSpPr txBox="1"/>
          <p:nvPr/>
        </p:nvSpPr>
        <p:spPr>
          <a:xfrm>
            <a:off x="3562881" y="917130"/>
            <a:ext cx="2009775" cy="507831"/>
          </a:xfrm>
          <a:prstGeom prst="rect">
            <a:avLst/>
          </a:prstGeom>
          <a:noFill/>
        </p:spPr>
        <p:txBody>
          <a:bodyPr wrap="square" rtlCol="0">
            <a:spAutoFit/>
          </a:bodyPr>
          <a:lstStyle/>
          <a:p>
            <a:r>
              <a:rPr lang="en-US" sz="1350" dirty="0" smtClean="0"/>
              <a:t>Compared to 1952-2001</a:t>
            </a:r>
            <a:endParaRPr lang="en-US" sz="1350" dirty="0"/>
          </a:p>
          <a:p>
            <a:endParaRPr lang="en-US" sz="13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02" y="1151778"/>
            <a:ext cx="8073196" cy="5709364"/>
          </a:xfrm>
          <a:prstGeom prst="rect">
            <a:avLst/>
          </a:prstGeom>
        </p:spPr>
      </p:pic>
    </p:spTree>
    <p:extLst>
      <p:ext uri="{BB962C8B-B14F-4D97-AF65-F5344CB8AC3E}">
        <p14:creationId xmlns:p14="http://schemas.microsoft.com/office/powerpoint/2010/main" val="13707854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5" name="Rectangle 7"/>
          <p:cNvSpPr>
            <a:spLocks noChangeArrowheads="1"/>
          </p:cNvSpPr>
          <p:nvPr/>
        </p:nvSpPr>
        <p:spPr bwMode="auto">
          <a:xfrm>
            <a:off x="1304925" y="1089025"/>
            <a:ext cx="6650038" cy="5572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843" name="TextBox 4"/>
          <p:cNvSpPr txBox="1">
            <a:spLocks noChangeArrowheads="1"/>
          </p:cNvSpPr>
          <p:nvPr/>
        </p:nvSpPr>
        <p:spPr bwMode="auto">
          <a:xfrm>
            <a:off x="381000" y="2057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Tw Cen MT" charset="0"/>
            </a:endParaRPr>
          </a:p>
        </p:txBody>
      </p:sp>
      <p:pic>
        <p:nvPicPr>
          <p:cNvPr id="35844" name="Picture 6" descr="SlowSand Filtration Operation par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1"/>
            <a:ext cx="7514610" cy="6242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270" y="1089025"/>
            <a:ext cx="838468" cy="838468"/>
          </a:xfrm>
          <a:prstGeom prst="rect">
            <a:avLst/>
          </a:prstGeom>
        </p:spPr>
      </p:pic>
    </p:spTree>
    <p:extLst>
      <p:ext uri="{BB962C8B-B14F-4D97-AF65-F5344CB8AC3E}">
        <p14:creationId xmlns:p14="http://schemas.microsoft.com/office/powerpoint/2010/main" val="14503711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8" name="Rectangle 8"/>
          <p:cNvSpPr>
            <a:spLocks noChangeArrowheads="1"/>
          </p:cNvSpPr>
          <p:nvPr/>
        </p:nvSpPr>
        <p:spPr bwMode="auto">
          <a:xfrm>
            <a:off x="1304925" y="1089025"/>
            <a:ext cx="6650038" cy="5572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891" name="TextBox 4"/>
          <p:cNvSpPr txBox="1">
            <a:spLocks noChangeArrowheads="1"/>
          </p:cNvSpPr>
          <p:nvPr/>
        </p:nvSpPr>
        <p:spPr bwMode="auto">
          <a:xfrm>
            <a:off x="381000" y="2057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Tw Cen MT" charset="0"/>
            </a:endParaRPr>
          </a:p>
        </p:txBody>
      </p:sp>
      <p:pic>
        <p:nvPicPr>
          <p:cNvPr id="37892" name="Picture 7" descr="SlowSand Filtration Operati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0"/>
            <a:ext cx="7613790" cy="6324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532" y="3162479"/>
            <a:ext cx="838468" cy="838468"/>
          </a:xfrm>
          <a:prstGeom prst="rect">
            <a:avLst/>
          </a:prstGeom>
        </p:spPr>
      </p:pic>
    </p:spTree>
    <p:extLst>
      <p:ext uri="{BB962C8B-B14F-4D97-AF65-F5344CB8AC3E}">
        <p14:creationId xmlns:p14="http://schemas.microsoft.com/office/powerpoint/2010/main" val="885696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384464" y="200891"/>
            <a:ext cx="8229600" cy="990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smtClean="0">
                <a:latin typeface="Trebuchet MS" charset="0"/>
              </a:rPr>
              <a:t>Installations</a:t>
            </a:r>
            <a:endParaRPr lang="en-US" sz="4000">
              <a:latin typeface="Trebuchet MS" charset="0"/>
            </a:endParaRPr>
          </a:p>
        </p:txBody>
      </p:sp>
      <p:pic>
        <p:nvPicPr>
          <p:cNvPr id="3" name="Picture 3" descr="IMG_0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89" y="1399454"/>
            <a:ext cx="7680325"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5"/>
          <p:cNvSpPr>
            <a:spLocks noChangeArrowheads="1"/>
          </p:cNvSpPr>
          <p:nvPr/>
        </p:nvSpPr>
        <p:spPr bwMode="auto">
          <a:xfrm>
            <a:off x="841664" y="5538066"/>
            <a:ext cx="776288" cy="214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sz="800">
                <a:solidFill>
                  <a:schemeClr val="bg1"/>
                </a:solidFill>
                <a:latin typeface="Trebuchet MS" charset="0"/>
                <a:cs typeface="+mn-cs"/>
              </a:rPr>
              <a:t>Photo: L. Oki</a:t>
            </a:r>
          </a:p>
        </p:txBody>
      </p:sp>
      <p:sp>
        <p:nvSpPr>
          <p:cNvPr id="5" name="Text Box 6"/>
          <p:cNvSpPr txBox="1">
            <a:spLocks noChangeArrowheads="1"/>
          </p:cNvSpPr>
          <p:nvPr/>
        </p:nvSpPr>
        <p:spPr bwMode="auto">
          <a:xfrm>
            <a:off x="4837402" y="4793529"/>
            <a:ext cx="3409950" cy="9159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solidFill>
                  <a:srgbClr val="000066"/>
                </a:solidFill>
                <a:latin typeface="Trebuchet MS" charset="0"/>
                <a:cs typeface="+mn-cs"/>
              </a:rPr>
              <a:t>Estimated treatment capacity</a:t>
            </a:r>
          </a:p>
          <a:p>
            <a:pPr>
              <a:defRPr/>
            </a:pPr>
            <a:r>
              <a:rPr lang="en-US">
                <a:solidFill>
                  <a:srgbClr val="000066"/>
                </a:solidFill>
                <a:latin typeface="Trebuchet MS" charset="0"/>
                <a:cs typeface="+mn-cs"/>
              </a:rPr>
              <a:t>Surface area </a:t>
            </a:r>
            <a:r>
              <a:rPr lang="en-US">
                <a:solidFill>
                  <a:srgbClr val="000066"/>
                </a:solidFill>
                <a:latin typeface="Calibri" charset="0"/>
                <a:cs typeface="+mn-cs"/>
              </a:rPr>
              <a:t>≈ 50 sq.ft. (5</a:t>
            </a:r>
            <a:r>
              <a:rPr lang="ja-JP" altLang="en-US">
                <a:solidFill>
                  <a:srgbClr val="000066"/>
                </a:solidFill>
                <a:latin typeface="Arial"/>
                <a:cs typeface="+mn-cs"/>
              </a:rPr>
              <a:t>’</a:t>
            </a:r>
            <a:r>
              <a:rPr lang="en-US">
                <a:solidFill>
                  <a:srgbClr val="000066"/>
                </a:solidFill>
                <a:latin typeface="Calibri" charset="0"/>
                <a:cs typeface="+mn-cs"/>
              </a:rPr>
              <a:t>x10</a:t>
            </a:r>
            <a:r>
              <a:rPr lang="ja-JP" altLang="en-US">
                <a:solidFill>
                  <a:srgbClr val="000066"/>
                </a:solidFill>
                <a:latin typeface="Arial"/>
                <a:cs typeface="+mn-cs"/>
              </a:rPr>
              <a:t>’</a:t>
            </a:r>
            <a:r>
              <a:rPr lang="en-US">
                <a:solidFill>
                  <a:srgbClr val="000066"/>
                </a:solidFill>
                <a:latin typeface="Calibri" charset="0"/>
                <a:cs typeface="+mn-cs"/>
              </a:rPr>
              <a:t>)</a:t>
            </a:r>
          </a:p>
          <a:p>
            <a:pPr>
              <a:defRPr/>
            </a:pPr>
            <a:r>
              <a:rPr lang="en-US">
                <a:solidFill>
                  <a:srgbClr val="000066"/>
                </a:solidFill>
                <a:latin typeface="Trebuchet MS" charset="0"/>
                <a:cs typeface="+mn-cs"/>
              </a:rPr>
              <a:t>@ 0.5gpm/yd</a:t>
            </a:r>
            <a:r>
              <a:rPr lang="en-US" baseline="30000">
                <a:solidFill>
                  <a:srgbClr val="000066"/>
                </a:solidFill>
                <a:latin typeface="Trebuchet MS" charset="0"/>
                <a:cs typeface="+mn-cs"/>
              </a:rPr>
              <a:t>2</a:t>
            </a:r>
            <a:r>
              <a:rPr lang="en-US">
                <a:solidFill>
                  <a:srgbClr val="000066"/>
                </a:solidFill>
                <a:latin typeface="Trebuchet MS" charset="0"/>
                <a:cs typeface="+mn-cs"/>
              </a:rPr>
              <a:t> → 4,400 gpd</a:t>
            </a:r>
          </a:p>
        </p:txBody>
      </p:sp>
      <p:sp>
        <p:nvSpPr>
          <p:cNvPr id="6" name="Rectangle 7"/>
          <p:cNvSpPr>
            <a:spLocks noChangeArrowheads="1"/>
          </p:cNvSpPr>
          <p:nvPr/>
        </p:nvSpPr>
        <p:spPr bwMode="auto">
          <a:xfrm>
            <a:off x="536864" y="5752379"/>
            <a:ext cx="8229600" cy="515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nchor="ctr"/>
          <a:lstStyle/>
          <a:p>
            <a:pPr defTabSz="914400">
              <a:defRPr/>
            </a:pPr>
            <a:r>
              <a:rPr lang="en-US" sz="2000" dirty="0" err="1">
                <a:solidFill>
                  <a:srgbClr val="0000CC"/>
                </a:solidFill>
                <a:latin typeface="Trebuchet MS" charset="0"/>
                <a:cs typeface="+mn-cs"/>
              </a:rPr>
              <a:t>Berylwood</a:t>
            </a:r>
            <a:r>
              <a:rPr lang="en-US" sz="2000" dirty="0">
                <a:solidFill>
                  <a:srgbClr val="0000CC"/>
                </a:solidFill>
                <a:latin typeface="Trebuchet MS" charset="0"/>
                <a:cs typeface="+mn-cs"/>
              </a:rPr>
              <a:t> Tree Farm, </a:t>
            </a:r>
            <a:r>
              <a:rPr lang="en-US" sz="2000" dirty="0" err="1" smtClean="0">
                <a:solidFill>
                  <a:srgbClr val="0000CC"/>
                </a:solidFill>
                <a:latin typeface="Trebuchet MS" charset="0"/>
                <a:cs typeface="+mn-cs"/>
              </a:rPr>
              <a:t>Somis</a:t>
            </a:r>
            <a:r>
              <a:rPr lang="en-US" sz="2000" dirty="0" smtClean="0">
                <a:solidFill>
                  <a:srgbClr val="0000CC"/>
                </a:solidFill>
                <a:latin typeface="Trebuchet MS" charset="0"/>
                <a:cs typeface="+mn-cs"/>
              </a:rPr>
              <a:t>, CA</a:t>
            </a:r>
            <a:endParaRPr lang="en-US" sz="2000" dirty="0">
              <a:solidFill>
                <a:srgbClr val="0000CC"/>
              </a:solidFill>
              <a:latin typeface="Trebuchet MS" charset="0"/>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42089031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18" y="4691034"/>
            <a:ext cx="8839200" cy="769441"/>
          </a:xfrm>
          <a:prstGeom prst="rect">
            <a:avLst/>
          </a:prstGeom>
          <a:noFill/>
        </p:spPr>
        <p:txBody>
          <a:bodyPr wrap="square" rtlCol="0">
            <a:spAutoFit/>
          </a:bodyPr>
          <a:lstStyle/>
          <a:p>
            <a:r>
              <a:rPr lang="en-US" sz="2200" dirty="0" smtClean="0">
                <a:solidFill>
                  <a:schemeClr val="accent4"/>
                </a:solidFill>
                <a:latin typeface="+mj-lt"/>
              </a:rPr>
              <a:t>       sand                                  calcined clay                   polyethylene                                                                                      							           								beads</a:t>
            </a:r>
            <a:endParaRPr lang="en-US" sz="2200" dirty="0">
              <a:solidFill>
                <a:schemeClr val="accent4"/>
              </a:solidFill>
              <a:latin typeface="+mj-lt"/>
            </a:endParaRPr>
          </a:p>
        </p:txBody>
      </p:sp>
      <p:grpSp>
        <p:nvGrpSpPr>
          <p:cNvPr id="3" name="Group 2"/>
          <p:cNvGrpSpPr/>
          <p:nvPr/>
        </p:nvGrpSpPr>
        <p:grpSpPr>
          <a:xfrm>
            <a:off x="304800" y="1777683"/>
            <a:ext cx="8534400" cy="2900651"/>
            <a:chOff x="1523999" y="4241652"/>
            <a:chExt cx="6375503" cy="1938292"/>
          </a:xfrm>
        </p:grpSpPr>
        <p:pic>
          <p:nvPicPr>
            <p:cNvPr id="4" name="Picture 23" descr="C:\Documents and Settings\ElizabethNyberg\Desktop\SETAC 2010\SETAC 2010 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9" y="4509016"/>
              <a:ext cx="6375503" cy="167092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978464" y="4241652"/>
              <a:ext cx="3886200" cy="287930"/>
            </a:xfrm>
            <a:prstGeom prst="rect">
              <a:avLst/>
            </a:prstGeom>
            <a:noFill/>
          </p:spPr>
          <p:txBody>
            <a:bodyPr wrap="square" rtlCol="0">
              <a:spAutoFit/>
            </a:bodyPr>
            <a:lstStyle/>
            <a:p>
              <a:r>
                <a:rPr lang="en-US" sz="2200" dirty="0" smtClean="0">
                  <a:solidFill>
                    <a:schemeClr val="accent4"/>
                  </a:solidFill>
                  <a:latin typeface="+mj-lt"/>
                </a:rPr>
                <a:t>crushed brick                        </a:t>
              </a:r>
              <a:r>
                <a:rPr lang="en-US" sz="2200" dirty="0" err="1" smtClean="0">
                  <a:solidFill>
                    <a:schemeClr val="accent4"/>
                  </a:solidFill>
                  <a:latin typeface="+mj-lt"/>
                </a:rPr>
                <a:t>Kaldnes</a:t>
              </a:r>
              <a:r>
                <a:rPr lang="en-US" sz="2200" dirty="0" smtClean="0">
                  <a:solidFill>
                    <a:schemeClr val="accent4"/>
                  </a:solidFill>
                  <a:latin typeface="+mj-lt"/>
                </a:rPr>
                <a:t>®</a:t>
              </a:r>
              <a:endParaRPr lang="en-US" sz="2200" dirty="0">
                <a:solidFill>
                  <a:schemeClr val="accent4"/>
                </a:solidFill>
                <a:latin typeface="+mj-lt"/>
              </a:endParaRPr>
            </a:p>
          </p:txBody>
        </p:sp>
      </p:grpSp>
      <p:sp>
        <p:nvSpPr>
          <p:cNvPr id="6" name="Title 1"/>
          <p:cNvSpPr txBox="1">
            <a:spLocks/>
          </p:cNvSpPr>
          <p:nvPr/>
        </p:nvSpPr>
        <p:spPr>
          <a:xfrm>
            <a:off x="457200" y="459928"/>
            <a:ext cx="8229600" cy="990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t>Evaluation of Alternatives to Sand</a:t>
            </a:r>
            <a:endParaRPr lang="en-US" dirty="0"/>
          </a:p>
        </p:txBody>
      </p:sp>
      <p:sp>
        <p:nvSpPr>
          <p:cNvPr id="7" name="TextBox 6"/>
          <p:cNvSpPr txBox="1"/>
          <p:nvPr/>
        </p:nvSpPr>
        <p:spPr>
          <a:xfrm>
            <a:off x="457200" y="5636267"/>
            <a:ext cx="4734590" cy="461665"/>
          </a:xfrm>
          <a:prstGeom prst="rect">
            <a:avLst/>
          </a:prstGeom>
          <a:noFill/>
        </p:spPr>
        <p:txBody>
          <a:bodyPr wrap="none" rtlCol="0">
            <a:spAutoFit/>
          </a:bodyPr>
          <a:lstStyle/>
          <a:p>
            <a:r>
              <a:rPr lang="en-US" sz="2400" dirty="0" smtClean="0"/>
              <a:t>. . . Faster water treatment rates?</a:t>
            </a:r>
            <a:endParaRPr lang="en-US" sz="2400" dirty="0"/>
          </a:p>
        </p:txBody>
      </p:sp>
    </p:spTree>
    <p:extLst>
      <p:ext uri="{BB962C8B-B14F-4D97-AF65-F5344CB8AC3E}">
        <p14:creationId xmlns:p14="http://schemas.microsoft.com/office/powerpoint/2010/main" val="24807623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457200" y="251178"/>
            <a:ext cx="8229600" cy="990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latin typeface="Trebuchet MS" charset="0"/>
              </a:rPr>
              <a:t>Relative colony counts</a:t>
            </a:r>
            <a:endParaRPr lang="en-US" dirty="0">
              <a:latin typeface="Trebuchet MS" charset="0"/>
            </a:endParaRPr>
          </a:p>
        </p:txBody>
      </p:sp>
      <p:graphicFrame>
        <p:nvGraphicFramePr>
          <p:cNvPr id="3" name="Chart 2"/>
          <p:cNvGraphicFramePr/>
          <p:nvPr>
            <p:extLst>
              <p:ext uri="{D42A27DB-BD31-4B8C-83A1-F6EECF244321}">
                <p14:modId xmlns:p14="http://schemas.microsoft.com/office/powerpoint/2010/main" val="4284311097"/>
              </p:ext>
            </p:extLst>
          </p:nvPr>
        </p:nvGraphicFramePr>
        <p:xfrm>
          <a:off x="609600" y="1556710"/>
          <a:ext cx="7848600" cy="472197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47988" y="1250477"/>
            <a:ext cx="2564449" cy="369332"/>
          </a:xfrm>
          <a:prstGeom prst="rect">
            <a:avLst/>
          </a:prstGeom>
          <a:noFill/>
        </p:spPr>
        <p:txBody>
          <a:bodyPr wrap="none" rtlCol="0">
            <a:spAutoFit/>
          </a:bodyPr>
          <a:lstStyle/>
          <a:p>
            <a:r>
              <a:rPr lang="en-US" dirty="0" smtClean="0"/>
              <a:t>Flow Rate = 30 mL/min</a:t>
            </a:r>
            <a:endParaRPr lang="en-US" dirty="0"/>
          </a:p>
        </p:txBody>
      </p:sp>
    </p:spTree>
    <p:extLst>
      <p:ext uri="{BB962C8B-B14F-4D97-AF65-F5344CB8AC3E}">
        <p14:creationId xmlns:p14="http://schemas.microsoft.com/office/powerpoint/2010/main" val="1381179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457200" y="533400"/>
            <a:ext cx="8229600" cy="990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latin typeface="Trebuchet MS" charset="0"/>
              </a:rPr>
              <a:t>Conclusions</a:t>
            </a:r>
            <a:endParaRPr lang="en-US" dirty="0">
              <a:latin typeface="Trebuchet MS" charset="0"/>
            </a:endParaRPr>
          </a:p>
        </p:txBody>
      </p:sp>
      <p:sp>
        <p:nvSpPr>
          <p:cNvPr id="3" name="Rectangle 3"/>
          <p:cNvSpPr txBox="1">
            <a:spLocks/>
          </p:cNvSpPr>
          <p:nvPr/>
        </p:nvSpPr>
        <p:spPr>
          <a:xfrm>
            <a:off x="612775" y="1957388"/>
            <a:ext cx="8153400" cy="45259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0"/>
              <a:buNone/>
            </a:pPr>
            <a:r>
              <a:rPr lang="en-US" sz="3200" dirty="0" smtClean="0">
                <a:latin typeface="Trebuchet MS" charset="0"/>
              </a:rPr>
              <a:t>Biological treatment systems:</a:t>
            </a:r>
          </a:p>
          <a:p>
            <a:r>
              <a:rPr lang="en-US" sz="3200" dirty="0" smtClean="0">
                <a:latin typeface="Trebuchet MS" charset="0"/>
              </a:rPr>
              <a:t>Require little or no inputs</a:t>
            </a:r>
          </a:p>
          <a:p>
            <a:pPr lvl="1"/>
            <a:r>
              <a:rPr lang="en-US" sz="2800" dirty="0" smtClean="0">
                <a:latin typeface="Trebuchet MS" charset="0"/>
              </a:rPr>
              <a:t>Contrast with energy (UV irradiation) or chemical-based (chlorination) methods</a:t>
            </a:r>
          </a:p>
          <a:p>
            <a:r>
              <a:rPr lang="en-US" sz="3200" dirty="0" smtClean="0">
                <a:latin typeface="Trebuchet MS" charset="0"/>
              </a:rPr>
              <a:t>Can remove nutrients, chemical pollutants, and pathogens</a:t>
            </a:r>
            <a:endParaRPr lang="en-US" sz="3200" dirty="0">
              <a:latin typeface="Trebuchet MS" charset="0"/>
            </a:endParaRPr>
          </a:p>
        </p:txBody>
      </p:sp>
    </p:spTree>
    <p:extLst>
      <p:ext uri="{BB962C8B-B14F-4D97-AF65-F5344CB8AC3E}">
        <p14:creationId xmlns:p14="http://schemas.microsoft.com/office/powerpoint/2010/main" val="41638083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457200" y="533400"/>
            <a:ext cx="8229600" cy="990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latin typeface="Trebuchet MS" charset="0"/>
              </a:rPr>
              <a:t>Conclusions</a:t>
            </a:r>
            <a:endParaRPr lang="en-US" dirty="0">
              <a:latin typeface="Trebuchet MS" charset="0"/>
            </a:endParaRPr>
          </a:p>
        </p:txBody>
      </p:sp>
      <p:sp>
        <p:nvSpPr>
          <p:cNvPr id="3" name="Rectangle 3"/>
          <p:cNvSpPr txBox="1">
            <a:spLocks/>
          </p:cNvSpPr>
          <p:nvPr/>
        </p:nvSpPr>
        <p:spPr>
          <a:xfrm>
            <a:off x="457200" y="1691917"/>
            <a:ext cx="8441710" cy="45259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1200"/>
              </a:spcAft>
              <a:buFont typeface="Wingdings" charset="0"/>
              <a:buNone/>
              <a:defRPr/>
            </a:pPr>
            <a:r>
              <a:rPr lang="en-US" sz="2800" dirty="0" smtClean="0">
                <a:latin typeface="Trebuchet MS" charset="0"/>
              </a:rPr>
              <a:t>Land use for treatment systems instead of production</a:t>
            </a:r>
          </a:p>
          <a:p>
            <a:pPr>
              <a:buFont typeface="Wingdings" charset="0"/>
              <a:buNone/>
              <a:defRPr/>
            </a:pPr>
            <a:r>
              <a:rPr lang="en-US" sz="2800" b="1" dirty="0" smtClean="0">
                <a:latin typeface="Trebuchet MS" charset="0"/>
              </a:rPr>
              <a:t>Slow sand filtration</a:t>
            </a:r>
          </a:p>
          <a:p>
            <a:pPr>
              <a:defRPr/>
            </a:pPr>
            <a:r>
              <a:rPr lang="en-US" sz="2800" b="1" dirty="0" smtClean="0">
                <a:latin typeface="Trebuchet MS" charset="0"/>
              </a:rPr>
              <a:t>Low flow rates</a:t>
            </a:r>
            <a:r>
              <a:rPr lang="en-US" sz="2800" dirty="0" smtClean="0">
                <a:latin typeface="Trebuchet MS" charset="0"/>
              </a:rPr>
              <a:t>: storage of large volumes of water</a:t>
            </a:r>
            <a:endParaRPr lang="en-US" sz="2400" dirty="0" smtClean="0">
              <a:latin typeface="Trebuchet MS" charset="0"/>
            </a:endParaRPr>
          </a:p>
          <a:p>
            <a:pPr marL="0" indent="0">
              <a:buFont typeface="Wingdings" charset="0"/>
              <a:buNone/>
              <a:defRPr/>
            </a:pPr>
            <a:endParaRPr lang="en-US" sz="2400" dirty="0" smtClean="0">
              <a:latin typeface="Trebuchet MS" charset="0"/>
            </a:endParaRPr>
          </a:p>
          <a:p>
            <a:pPr marL="0" indent="0">
              <a:spcBef>
                <a:spcPts val="0"/>
              </a:spcBef>
              <a:buFont typeface="Wingdings" charset="0"/>
              <a:buNone/>
              <a:defRPr/>
            </a:pPr>
            <a:r>
              <a:rPr lang="en-US" sz="2800" b="1" dirty="0" smtClean="0">
                <a:latin typeface="Trebuchet MS" charset="0"/>
              </a:rPr>
              <a:t>Constructed wetlands</a:t>
            </a:r>
          </a:p>
          <a:p>
            <a:pPr>
              <a:defRPr/>
            </a:pPr>
            <a:r>
              <a:rPr lang="en-US" sz="2800" b="1" dirty="0" smtClean="0">
                <a:latin typeface="Trebuchet MS" charset="0"/>
              </a:rPr>
              <a:t>Higher flow rates</a:t>
            </a:r>
            <a:r>
              <a:rPr lang="en-US" sz="2800" dirty="0" smtClean="0">
                <a:latin typeface="Trebuchet MS" charset="0"/>
              </a:rPr>
              <a:t>: adequate retention time for treatment</a:t>
            </a:r>
            <a:endParaRPr lang="en-US" sz="2800" dirty="0">
              <a:latin typeface="Trebuchet MS" charset="0"/>
            </a:endParaRPr>
          </a:p>
        </p:txBody>
      </p:sp>
    </p:spTree>
    <p:extLst>
      <p:ext uri="{BB962C8B-B14F-4D97-AF65-F5344CB8AC3E}">
        <p14:creationId xmlns:p14="http://schemas.microsoft.com/office/powerpoint/2010/main" val="1805082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457200" y="533400"/>
            <a:ext cx="8229600" cy="990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latin typeface="Trebuchet MS" charset="0"/>
              </a:rPr>
              <a:t>Conclusions – Slow Sand Filter</a:t>
            </a:r>
            <a:endParaRPr lang="en-US" dirty="0">
              <a:latin typeface="Trebuchet MS" charset="0"/>
            </a:endParaRPr>
          </a:p>
        </p:txBody>
      </p:sp>
      <p:sp>
        <p:nvSpPr>
          <p:cNvPr id="6" name="Rectangle 3"/>
          <p:cNvSpPr txBox="1">
            <a:spLocks/>
          </p:cNvSpPr>
          <p:nvPr/>
        </p:nvSpPr>
        <p:spPr>
          <a:xfrm>
            <a:off x="612775" y="1957388"/>
            <a:ext cx="8153400" cy="45259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smtClean="0">
                <a:latin typeface="Trebuchet MS" charset="0"/>
              </a:rPr>
              <a:t>Both vegetated and slow sand systems require long residence times</a:t>
            </a:r>
          </a:p>
          <a:p>
            <a:r>
              <a:rPr lang="en-US" sz="2800" b="1" dirty="0" smtClean="0">
                <a:latin typeface="Trebuchet MS" charset="0"/>
              </a:rPr>
              <a:t>Slow sand filters can clog if water contains particulates</a:t>
            </a:r>
          </a:p>
          <a:p>
            <a:r>
              <a:rPr lang="en-US" sz="2800" dirty="0" smtClean="0">
                <a:latin typeface="Trebuchet MS" charset="0"/>
              </a:rPr>
              <a:t>Efficient water treatment systems may consist of combinations of treatment methods</a:t>
            </a:r>
          </a:p>
          <a:p>
            <a:pPr lvl="1"/>
            <a:r>
              <a:rPr lang="en-US" sz="2400" dirty="0" smtClean="0">
                <a:latin typeface="Trebuchet MS" charset="0"/>
              </a:rPr>
              <a:t>Vegetated or slow sand systems alone can provide adequate treatment</a:t>
            </a:r>
          </a:p>
          <a:p>
            <a:pPr lvl="1"/>
            <a:r>
              <a:rPr lang="en-US" sz="2400" b="1" dirty="0" smtClean="0">
                <a:latin typeface="Trebuchet MS" charset="0"/>
              </a:rPr>
              <a:t>Paired systems may be able to provide greater flow rates</a:t>
            </a:r>
            <a:endParaRPr lang="en-US" sz="2400" b="1" dirty="0">
              <a:latin typeface="Trebuchet MS" charset="0"/>
            </a:endParaRPr>
          </a:p>
        </p:txBody>
      </p:sp>
    </p:spTree>
    <p:extLst>
      <p:ext uri="{BB962C8B-B14F-4D97-AF65-F5344CB8AC3E}">
        <p14:creationId xmlns:p14="http://schemas.microsoft.com/office/powerpoint/2010/main" val="1404231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00319"/>
          </a:xfrm>
          <a:prstGeom prst="rect">
            <a:avLst/>
          </a:prstGeom>
        </p:spPr>
      </p:pic>
      <p:sp>
        <p:nvSpPr>
          <p:cNvPr id="3" name="TextBox 2"/>
          <p:cNvSpPr txBox="1"/>
          <p:nvPr/>
        </p:nvSpPr>
        <p:spPr>
          <a:xfrm>
            <a:off x="1012371" y="5083629"/>
            <a:ext cx="3190297" cy="584775"/>
          </a:xfrm>
          <a:prstGeom prst="rect">
            <a:avLst/>
          </a:prstGeom>
          <a:noFill/>
        </p:spPr>
        <p:txBody>
          <a:bodyPr wrap="none" rtlCol="0">
            <a:spAutoFit/>
          </a:bodyPr>
          <a:lstStyle/>
          <a:p>
            <a:r>
              <a:rPr lang="en-US" sz="3200" smtClean="0"/>
              <a:t>Cleanwater3.org</a:t>
            </a:r>
            <a:endParaRPr lang="en-US" sz="3200"/>
          </a:p>
        </p:txBody>
      </p:sp>
    </p:spTree>
    <p:extLst>
      <p:ext uri="{BB962C8B-B14F-4D97-AF65-F5344CB8AC3E}">
        <p14:creationId xmlns:p14="http://schemas.microsoft.com/office/powerpoint/2010/main" val="35465016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975" y="221227"/>
            <a:ext cx="5663730" cy="584775"/>
          </a:xfrm>
          <a:prstGeom prst="rect">
            <a:avLst/>
          </a:prstGeom>
          <a:noFill/>
        </p:spPr>
        <p:txBody>
          <a:bodyPr wrap="none" rtlCol="0">
            <a:spAutoFit/>
          </a:bodyPr>
          <a:lstStyle/>
          <a:p>
            <a:r>
              <a:rPr lang="en-US" sz="3200" dirty="0" smtClean="0"/>
              <a:t>Granular Activated Carbon (GAC)</a:t>
            </a:r>
            <a:endParaRPr lang="en-US" sz="3200" dirty="0"/>
          </a:p>
        </p:txBody>
      </p:sp>
      <p:grpSp>
        <p:nvGrpSpPr>
          <p:cNvPr id="3" name="Group 2"/>
          <p:cNvGrpSpPr/>
          <p:nvPr/>
        </p:nvGrpSpPr>
        <p:grpSpPr>
          <a:xfrm>
            <a:off x="5412663" y="1165123"/>
            <a:ext cx="3416714" cy="4397477"/>
            <a:chOff x="-14605" y="-155258"/>
            <a:chExt cx="2399665" cy="2974658"/>
          </a:xfrm>
        </p:grpSpPr>
        <p:pic>
          <p:nvPicPr>
            <p:cNvPr id="4" name="Picture 3" descr="C:\Users\gagrant\Desktop\GAC System.JPG"/>
            <p:cNvPicPr>
              <a:picLocks noChangeAspect="1"/>
            </p:cNvPicPr>
            <p:nvPr/>
          </p:nvPicPr>
          <p:blipFill rotWithShape="1">
            <a:blip r:embed="rId2" cstate="print">
              <a:extLst>
                <a:ext uri="{28A0092B-C50C-407E-A947-70E740481C1C}">
                  <a14:useLocalDpi xmlns:a14="http://schemas.microsoft.com/office/drawing/2010/main" val="0"/>
                </a:ext>
              </a:extLst>
            </a:blip>
            <a:srcRect l="4456" r="14496"/>
            <a:stretch/>
          </p:blipFill>
          <p:spPr bwMode="auto">
            <a:xfrm>
              <a:off x="0" y="365760"/>
              <a:ext cx="2385060" cy="2453640"/>
            </a:xfrm>
            <a:prstGeom prst="rect">
              <a:avLst/>
            </a:prstGeom>
            <a:noFill/>
            <a:ln w="3175">
              <a:solidFill>
                <a:schemeClr val="tx1"/>
              </a:solid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14605" y="-155258"/>
              <a:ext cx="2399665" cy="31051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b="1" dirty="0" smtClean="0">
                  <a:effectLst/>
                  <a:latin typeface="Arial"/>
                  <a:ea typeface="Calibri"/>
                  <a:cs typeface="Times New Roman"/>
                </a:rPr>
                <a:t>U.F. Experiment</a:t>
              </a:r>
              <a:endParaRPr lang="en-US" dirty="0">
                <a:effectLst/>
                <a:latin typeface="Calibri"/>
                <a:ea typeface="Calibri"/>
                <a:cs typeface="Times New Roman"/>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720" y="1935351"/>
            <a:ext cx="4844846" cy="3633635"/>
          </a:xfrm>
          <a:prstGeom prst="rect">
            <a:avLst/>
          </a:prstGeom>
          <a:ln>
            <a:solidFill>
              <a:srgbClr val="FFFF00"/>
            </a:solidFill>
          </a:ln>
        </p:spPr>
      </p:pic>
      <p:sp>
        <p:nvSpPr>
          <p:cNvPr id="7" name="TextBox 6"/>
          <p:cNvSpPr txBox="1"/>
          <p:nvPr/>
        </p:nvSpPr>
        <p:spPr>
          <a:xfrm>
            <a:off x="908435" y="1165123"/>
            <a:ext cx="3229730" cy="400110"/>
          </a:xfrm>
          <a:prstGeom prst="rect">
            <a:avLst/>
          </a:prstGeom>
          <a:noFill/>
        </p:spPr>
        <p:txBody>
          <a:bodyPr wrap="none" rtlCol="0">
            <a:spAutoFit/>
          </a:bodyPr>
          <a:lstStyle/>
          <a:p>
            <a:pPr algn="ctr"/>
            <a:r>
              <a:rPr lang="en-US" sz="2000" b="1" dirty="0" smtClean="0"/>
              <a:t>Grower Location Experiment</a:t>
            </a:r>
            <a:endParaRPr lang="en-US" sz="20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0989" y="93400"/>
            <a:ext cx="838468" cy="838468"/>
          </a:xfrm>
          <a:prstGeom prst="rect">
            <a:avLst/>
          </a:prstGeom>
        </p:spPr>
      </p:pic>
    </p:spTree>
    <p:extLst>
      <p:ext uri="{BB962C8B-B14F-4D97-AF65-F5344CB8AC3E}">
        <p14:creationId xmlns:p14="http://schemas.microsoft.com/office/powerpoint/2010/main" val="609658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RI water">
  <a:themeElements>
    <a:clrScheme name="Custom 25">
      <a:dk1>
        <a:sysClr val="windowText" lastClr="000000"/>
      </a:dk1>
      <a:lt1>
        <a:sysClr val="window" lastClr="FFFFFF"/>
      </a:lt1>
      <a:dk2>
        <a:srgbClr val="1B3861"/>
      </a:dk2>
      <a:lt2>
        <a:srgbClr val="38ABED"/>
      </a:lt2>
      <a:accent1>
        <a:srgbClr val="0C5986"/>
      </a:accent1>
      <a:accent2>
        <a:srgbClr val="FFFF99"/>
      </a:accent2>
      <a:accent3>
        <a:srgbClr val="508709"/>
      </a:accent3>
      <a:accent4>
        <a:srgbClr val="BF5E00"/>
      </a:accent4>
      <a:accent5>
        <a:srgbClr val="9C0001"/>
      </a:accent5>
      <a:accent6>
        <a:srgbClr val="660075"/>
      </a:accent6>
      <a:hlink>
        <a:srgbClr val="004080"/>
      </a:hlink>
      <a:folHlink>
        <a:srgbClr val="A0E7FB"/>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SCRI water">
  <a:themeElements>
    <a:clrScheme name="Custom 25">
      <a:dk1>
        <a:sysClr val="windowText" lastClr="000000"/>
      </a:dk1>
      <a:lt1>
        <a:sysClr val="window" lastClr="FFFFFF"/>
      </a:lt1>
      <a:dk2>
        <a:srgbClr val="1B3861"/>
      </a:dk2>
      <a:lt2>
        <a:srgbClr val="38ABED"/>
      </a:lt2>
      <a:accent1>
        <a:srgbClr val="0C5986"/>
      </a:accent1>
      <a:accent2>
        <a:srgbClr val="FFFF99"/>
      </a:accent2>
      <a:accent3>
        <a:srgbClr val="508709"/>
      </a:accent3>
      <a:accent4>
        <a:srgbClr val="BF5E00"/>
      </a:accent4>
      <a:accent5>
        <a:srgbClr val="9C0001"/>
      </a:accent5>
      <a:accent6>
        <a:srgbClr val="660075"/>
      </a:accent6>
      <a:hlink>
        <a:srgbClr val="004080"/>
      </a:hlink>
      <a:folHlink>
        <a:srgbClr val="A0E7FB"/>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SCRI water">
  <a:themeElements>
    <a:clrScheme name="Custom 25">
      <a:dk1>
        <a:sysClr val="windowText" lastClr="000000"/>
      </a:dk1>
      <a:lt1>
        <a:sysClr val="window" lastClr="FFFFFF"/>
      </a:lt1>
      <a:dk2>
        <a:srgbClr val="1B3861"/>
      </a:dk2>
      <a:lt2>
        <a:srgbClr val="38ABED"/>
      </a:lt2>
      <a:accent1>
        <a:srgbClr val="0C5986"/>
      </a:accent1>
      <a:accent2>
        <a:srgbClr val="FFFF99"/>
      </a:accent2>
      <a:accent3>
        <a:srgbClr val="508709"/>
      </a:accent3>
      <a:accent4>
        <a:srgbClr val="BF5E00"/>
      </a:accent4>
      <a:accent5>
        <a:srgbClr val="9C0001"/>
      </a:accent5>
      <a:accent6>
        <a:srgbClr val="660075"/>
      </a:accent6>
      <a:hlink>
        <a:srgbClr val="004080"/>
      </a:hlink>
      <a:folHlink>
        <a:srgbClr val="A0E7FB"/>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26589</TotalTime>
  <Words>3228</Words>
  <Application>Microsoft Office PowerPoint</Application>
  <PresentationFormat>On-screen Show (4:3)</PresentationFormat>
  <Paragraphs>779</Paragraphs>
  <Slides>106</Slides>
  <Notes>21</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106</vt:i4>
      </vt:variant>
    </vt:vector>
  </HeadingPairs>
  <TitlesOfParts>
    <vt:vector size="121" baseType="lpstr">
      <vt:lpstr>MS PGothic</vt:lpstr>
      <vt:lpstr>Arial</vt:lpstr>
      <vt:lpstr>Calibri</vt:lpstr>
      <vt:lpstr>Calibri Light</vt:lpstr>
      <vt:lpstr>Times New Roman</vt:lpstr>
      <vt:lpstr>Trebuchet MS</vt:lpstr>
      <vt:lpstr>Tw Cen MT</vt:lpstr>
      <vt:lpstr>Wingdings</vt:lpstr>
      <vt:lpstr>游ゴシック</vt:lpstr>
      <vt:lpstr>SCRI water</vt:lpstr>
      <vt:lpstr>1_SCRI water</vt:lpstr>
      <vt:lpstr>2_SCRI water</vt:lpstr>
      <vt:lpstr>Office Theme</vt:lpstr>
      <vt:lpstr>Retrospect</vt:lpstr>
      <vt:lpstr>Worksheet</vt:lpstr>
      <vt:lpstr>Recent Research  in Water Use and Conservation for Nursery and Greenhouse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until 2040…</vt:lpstr>
      <vt:lpstr>After 2040…</vt:lpstr>
      <vt:lpstr>PowerPoint Presentation</vt:lpstr>
      <vt:lpstr>SCRI Water3 – National INTERVIEW RESULTS</vt:lpstr>
      <vt:lpstr>PowerPoint Presentation</vt:lpstr>
      <vt:lpstr>Water sources</vt:lpstr>
      <vt:lpstr>Use of Treatment Technologies</vt:lpstr>
      <vt:lpstr>Use of Conservation Technologies</vt:lpstr>
      <vt:lpstr>Understanding Water Footprint</vt:lpstr>
      <vt:lpstr>Water Footprint</vt:lpstr>
      <vt:lpstr>Water Footprint</vt:lpstr>
      <vt:lpstr>Relevant or Competitive uses of water…</vt:lpstr>
      <vt:lpstr>Is All Consumptive Water Use Equal?</vt:lpstr>
      <vt:lpstr>Selected Water Scarcity Indices (2011)</vt:lpstr>
      <vt:lpstr>Purpose of Water Footprint Analysis</vt:lpstr>
      <vt:lpstr>Purpose of Water Footprint Analysis</vt:lpstr>
      <vt:lpstr>PowerPoint Presentation</vt:lpstr>
      <vt:lpstr>Purpose of Water Footprint Analysis</vt:lpstr>
      <vt:lpstr>Purpose of Water Footprint Analysis</vt:lpstr>
      <vt:lpstr>How it works… Basic Water Footprint Calculation in Nursery Production</vt:lpstr>
      <vt:lpstr>How it works… Basic Water Footprint Calculation in Nursery Production</vt:lpstr>
      <vt:lpstr>Basic Water Footprint</vt:lpstr>
      <vt:lpstr>PowerPoint Presentation</vt:lpstr>
      <vt:lpstr>How? – Calculating WF</vt:lpstr>
      <vt:lpstr>How? – Calculating Water Footprint</vt:lpstr>
      <vt:lpstr>Calculating Blue WF</vt:lpstr>
      <vt:lpstr>How? – Calculating WF</vt:lpstr>
      <vt:lpstr>How? – Calculating WF</vt:lpstr>
      <vt:lpstr>How? – Calculating WF</vt:lpstr>
      <vt:lpstr>How? – Calculating WF</vt:lpstr>
      <vt:lpstr>How? – Calculating WF</vt:lpstr>
      <vt:lpstr>How? – Calculating WF</vt:lpstr>
      <vt:lpstr>How? – Calculating WF</vt:lpstr>
      <vt:lpstr>Rainfall Intensity (monthly)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Volume      vs.       Weighted Water Volume</vt:lpstr>
      <vt:lpstr>How is scarcity calculated?</vt:lpstr>
      <vt:lpstr>How is scarcity calculated?</vt:lpstr>
      <vt:lpstr>Selected Water Scarcity Indices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Knight, Joshua</dc:creator>
  <cp:lastModifiedBy>Knight, Joshua</cp:lastModifiedBy>
  <cp:revision>79</cp:revision>
  <dcterms:created xsi:type="dcterms:W3CDTF">2017-10-31T14:04:40Z</dcterms:created>
  <dcterms:modified xsi:type="dcterms:W3CDTF">2018-01-23T16:14:38Z</dcterms:modified>
</cp:coreProperties>
</file>